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7">
  <p:sldMasterIdLst>
    <p:sldMasterId id="2147483648" r:id="rId1"/>
  </p:sldMasterIdLst>
  <p:notesMasterIdLst>
    <p:notesMasterId r:id="rId34"/>
  </p:notesMasterIdLst>
  <p:sldIdLst>
    <p:sldId id="274" r:id="rId2"/>
    <p:sldId id="276" r:id="rId3"/>
    <p:sldId id="277" r:id="rId4"/>
    <p:sldId id="278" r:id="rId5"/>
    <p:sldId id="280" r:id="rId6"/>
    <p:sldId id="281" r:id="rId7"/>
    <p:sldId id="282" r:id="rId8"/>
    <p:sldId id="312" r:id="rId9"/>
    <p:sldId id="313" r:id="rId10"/>
    <p:sldId id="285" r:id="rId11"/>
    <p:sldId id="279" r:id="rId12"/>
    <p:sldId id="286" r:id="rId13"/>
    <p:sldId id="305" r:id="rId14"/>
    <p:sldId id="287" r:id="rId15"/>
    <p:sldId id="288" r:id="rId16"/>
    <p:sldId id="315" r:id="rId17"/>
    <p:sldId id="289" r:id="rId18"/>
    <p:sldId id="290" r:id="rId19"/>
    <p:sldId id="292" r:id="rId20"/>
    <p:sldId id="293" r:id="rId21"/>
    <p:sldId id="294" r:id="rId22"/>
    <p:sldId id="316" r:id="rId23"/>
    <p:sldId id="295" r:id="rId24"/>
    <p:sldId id="296" r:id="rId25"/>
    <p:sldId id="297" r:id="rId26"/>
    <p:sldId id="298" r:id="rId27"/>
    <p:sldId id="299" r:id="rId28"/>
    <p:sldId id="317" r:id="rId29"/>
    <p:sldId id="301" r:id="rId30"/>
    <p:sldId id="302" r:id="rId31"/>
    <p:sldId id="303" r:id="rId32"/>
    <p:sldId id="318" r:id="rId3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90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99C04-00E6-4114-93F7-5066C6B37F1A}" v="40" dt="2024-09-02T11:10:14.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5"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rine Bjarkholm" userId="be48bdaf7c387201" providerId="LiveId" clId="{1BC99C04-00E6-4114-93F7-5066C6B37F1A}"/>
    <pc:docChg chg="undo custSel addSld delSld modSld">
      <pc:chgData name="Cathrine Bjarkholm" userId="be48bdaf7c387201" providerId="LiveId" clId="{1BC99C04-00E6-4114-93F7-5066C6B37F1A}" dt="2024-09-02T11:14:37.668" v="968" actId="20577"/>
      <pc:docMkLst>
        <pc:docMk/>
      </pc:docMkLst>
      <pc:sldChg chg="addSp delSp modSp mod">
        <pc:chgData name="Cathrine Bjarkholm" userId="be48bdaf7c387201" providerId="LiveId" clId="{1BC99C04-00E6-4114-93F7-5066C6B37F1A}" dt="2024-09-02T10:53:03.529" v="557" actId="962"/>
        <pc:sldMkLst>
          <pc:docMk/>
          <pc:sldMk cId="1384138963" sldId="274"/>
        </pc:sldMkLst>
        <pc:picChg chg="del">
          <ac:chgData name="Cathrine Bjarkholm" userId="be48bdaf7c387201" providerId="LiveId" clId="{1BC99C04-00E6-4114-93F7-5066C6B37F1A}" dt="2024-09-02T10:52:48.928" v="554" actId="478"/>
          <ac:picMkLst>
            <pc:docMk/>
            <pc:sldMk cId="1384138963" sldId="274"/>
            <ac:picMk id="3" creationId="{E5314A83-9DC8-0165-A320-2DA123151CFE}"/>
          </ac:picMkLst>
        </pc:picChg>
        <pc:picChg chg="add mod">
          <ac:chgData name="Cathrine Bjarkholm" userId="be48bdaf7c387201" providerId="LiveId" clId="{1BC99C04-00E6-4114-93F7-5066C6B37F1A}" dt="2024-09-02T10:53:03.529" v="557" actId="962"/>
          <ac:picMkLst>
            <pc:docMk/>
            <pc:sldMk cId="1384138963" sldId="274"/>
            <ac:picMk id="4" creationId="{99D34BA8-5D7C-1110-81B4-B9CB1199C8D6}"/>
          </ac:picMkLst>
        </pc:picChg>
      </pc:sldChg>
      <pc:sldChg chg="addSp delSp modSp mod">
        <pc:chgData name="Cathrine Bjarkholm" userId="be48bdaf7c387201" providerId="LiveId" clId="{1BC99C04-00E6-4114-93F7-5066C6B37F1A}" dt="2024-07-28T19:47:53.317" v="154"/>
        <pc:sldMkLst>
          <pc:docMk/>
          <pc:sldMk cId="3437601013" sldId="276"/>
        </pc:sldMkLst>
        <pc:spChg chg="mod">
          <ac:chgData name="Cathrine Bjarkholm" userId="be48bdaf7c387201" providerId="LiveId" clId="{1BC99C04-00E6-4114-93F7-5066C6B37F1A}" dt="2024-07-28T19:40:37.439" v="117" actId="20577"/>
          <ac:spMkLst>
            <pc:docMk/>
            <pc:sldMk cId="3437601013" sldId="276"/>
            <ac:spMk id="2" creationId="{21D82493-7566-634A-86C9-F4B4FFEBF4E9}"/>
          </ac:spMkLst>
        </pc:spChg>
        <pc:spChg chg="add del mod">
          <ac:chgData name="Cathrine Bjarkholm" userId="be48bdaf7c387201" providerId="LiveId" clId="{1BC99C04-00E6-4114-93F7-5066C6B37F1A}" dt="2024-07-28T19:24:00.635" v="16" actId="33699"/>
          <ac:spMkLst>
            <pc:docMk/>
            <pc:sldMk cId="3437601013" sldId="276"/>
            <ac:spMk id="4" creationId="{8238DEC7-FBA3-F4C0-45B9-3BDDFDD68A61}"/>
          </ac:spMkLst>
        </pc:spChg>
        <pc:spChg chg="add del mod">
          <ac:chgData name="Cathrine Bjarkholm" userId="be48bdaf7c387201" providerId="LiveId" clId="{1BC99C04-00E6-4114-93F7-5066C6B37F1A}" dt="2024-07-28T19:39:16.951" v="86" actId="1076"/>
          <ac:spMkLst>
            <pc:docMk/>
            <pc:sldMk cId="3437601013" sldId="276"/>
            <ac:spMk id="23" creationId="{4C2E983C-059A-DFCD-F830-0FD4E685CB10}"/>
          </ac:spMkLst>
        </pc:spChg>
        <pc:spChg chg="mod">
          <ac:chgData name="Cathrine Bjarkholm" userId="be48bdaf7c387201" providerId="LiveId" clId="{1BC99C04-00E6-4114-93F7-5066C6B37F1A}" dt="2024-07-28T19:47:53.317" v="154"/>
          <ac:spMkLst>
            <pc:docMk/>
            <pc:sldMk cId="3437601013" sldId="276"/>
            <ac:spMk id="29" creationId="{47FE9B43-2373-E6EC-6AD1-74BF81846878}"/>
          </ac:spMkLst>
        </pc:spChg>
      </pc:sldChg>
      <pc:sldChg chg="addSp modSp mod">
        <pc:chgData name="Cathrine Bjarkholm" userId="be48bdaf7c387201" providerId="LiveId" clId="{1BC99C04-00E6-4114-93F7-5066C6B37F1A}" dt="2024-07-28T20:14:45.390" v="553"/>
        <pc:sldMkLst>
          <pc:docMk/>
          <pc:sldMk cId="654104430" sldId="277"/>
        </pc:sldMkLst>
        <pc:spChg chg="mod">
          <ac:chgData name="Cathrine Bjarkholm" userId="be48bdaf7c387201" providerId="LiveId" clId="{1BC99C04-00E6-4114-93F7-5066C6B37F1A}" dt="2024-07-28T20:13:55.841" v="550" actId="207"/>
          <ac:spMkLst>
            <pc:docMk/>
            <pc:sldMk cId="654104430" sldId="277"/>
            <ac:spMk id="2" creationId="{528D73FB-BA3D-6746-B9E1-328E2376B56E}"/>
          </ac:spMkLst>
        </pc:spChg>
        <pc:spChg chg="add mod">
          <ac:chgData name="Cathrine Bjarkholm" userId="be48bdaf7c387201" providerId="LiveId" clId="{1BC99C04-00E6-4114-93F7-5066C6B37F1A}" dt="2024-07-28T20:14:45.390" v="553"/>
          <ac:spMkLst>
            <pc:docMk/>
            <pc:sldMk cId="654104430" sldId="277"/>
            <ac:spMk id="3" creationId="{E30EB31D-D496-0837-18BA-1B518E159465}"/>
          </ac:spMkLst>
        </pc:spChg>
        <pc:spChg chg="mod">
          <ac:chgData name="Cathrine Bjarkholm" userId="be48bdaf7c387201" providerId="LiveId" clId="{1BC99C04-00E6-4114-93F7-5066C6B37F1A}" dt="2024-07-28T20:10:37.879" v="315" actId="1076"/>
          <ac:spMkLst>
            <pc:docMk/>
            <pc:sldMk cId="654104430" sldId="277"/>
            <ac:spMk id="12" creationId="{651FCC8C-ADEA-B008-942A-22708E265FE4}"/>
          </ac:spMkLst>
        </pc:spChg>
        <pc:spChg chg="mod">
          <ac:chgData name="Cathrine Bjarkholm" userId="be48bdaf7c387201" providerId="LiveId" clId="{1BC99C04-00E6-4114-93F7-5066C6B37F1A}" dt="2024-07-28T20:12:10.135" v="541" actId="1076"/>
          <ac:spMkLst>
            <pc:docMk/>
            <pc:sldMk cId="654104430" sldId="277"/>
            <ac:spMk id="13" creationId="{1E8D3276-5F45-3FA6-D257-F8FCFE4D52E3}"/>
          </ac:spMkLst>
        </pc:spChg>
      </pc:sldChg>
      <pc:sldChg chg="modSp mod">
        <pc:chgData name="Cathrine Bjarkholm" userId="be48bdaf7c387201" providerId="LiveId" clId="{1BC99C04-00E6-4114-93F7-5066C6B37F1A}" dt="2024-07-28T20:09:12.085" v="273"/>
        <pc:sldMkLst>
          <pc:docMk/>
          <pc:sldMk cId="1517053798" sldId="278"/>
        </pc:sldMkLst>
        <pc:spChg chg="mod">
          <ac:chgData name="Cathrine Bjarkholm" userId="be48bdaf7c387201" providerId="LiveId" clId="{1BC99C04-00E6-4114-93F7-5066C6B37F1A}" dt="2024-07-28T20:09:12.085" v="273"/>
          <ac:spMkLst>
            <pc:docMk/>
            <pc:sldMk cId="1517053798" sldId="278"/>
            <ac:spMk id="4" creationId="{2AFB9EB0-2395-6DD4-EFE5-7D4D4845E70A}"/>
          </ac:spMkLst>
        </pc:spChg>
      </pc:sldChg>
      <pc:sldChg chg="modSp mod">
        <pc:chgData name="Cathrine Bjarkholm" userId="be48bdaf7c387201" providerId="LiveId" clId="{1BC99C04-00E6-4114-93F7-5066C6B37F1A}" dt="2024-07-28T20:05:47.294" v="244"/>
        <pc:sldMkLst>
          <pc:docMk/>
          <pc:sldMk cId="406680277" sldId="279"/>
        </pc:sldMkLst>
        <pc:spChg chg="mod">
          <ac:chgData name="Cathrine Bjarkholm" userId="be48bdaf7c387201" providerId="LiveId" clId="{1BC99C04-00E6-4114-93F7-5066C6B37F1A}" dt="2024-07-28T20:05:47.294" v="244"/>
          <ac:spMkLst>
            <pc:docMk/>
            <pc:sldMk cId="406680277" sldId="279"/>
            <ac:spMk id="4" creationId="{0413E82F-BD75-A52E-D6F4-45F01370C7CA}"/>
          </ac:spMkLst>
        </pc:spChg>
      </pc:sldChg>
      <pc:sldChg chg="modSp mod">
        <pc:chgData name="Cathrine Bjarkholm" userId="be48bdaf7c387201" providerId="LiveId" clId="{1BC99C04-00E6-4114-93F7-5066C6B37F1A}" dt="2024-07-28T20:09:08.117" v="272"/>
        <pc:sldMkLst>
          <pc:docMk/>
          <pc:sldMk cId="2766990678" sldId="280"/>
        </pc:sldMkLst>
        <pc:spChg chg="mod">
          <ac:chgData name="Cathrine Bjarkholm" userId="be48bdaf7c387201" providerId="LiveId" clId="{1BC99C04-00E6-4114-93F7-5066C6B37F1A}" dt="2024-07-28T20:09:08.117" v="272"/>
          <ac:spMkLst>
            <pc:docMk/>
            <pc:sldMk cId="2766990678" sldId="280"/>
            <ac:spMk id="5" creationId="{1C18BB5A-CEF1-6D67-2513-481807154421}"/>
          </ac:spMkLst>
        </pc:spChg>
      </pc:sldChg>
      <pc:sldChg chg="modSp mod">
        <pc:chgData name="Cathrine Bjarkholm" userId="be48bdaf7c387201" providerId="LiveId" clId="{1BC99C04-00E6-4114-93F7-5066C6B37F1A}" dt="2024-07-28T20:09:03.677" v="271"/>
        <pc:sldMkLst>
          <pc:docMk/>
          <pc:sldMk cId="3545747450" sldId="281"/>
        </pc:sldMkLst>
        <pc:spChg chg="mod">
          <ac:chgData name="Cathrine Bjarkholm" userId="be48bdaf7c387201" providerId="LiveId" clId="{1BC99C04-00E6-4114-93F7-5066C6B37F1A}" dt="2024-07-28T20:09:03.677" v="271"/>
          <ac:spMkLst>
            <pc:docMk/>
            <pc:sldMk cId="3545747450" sldId="281"/>
            <ac:spMk id="4" creationId="{B6545A44-1ECB-1BA9-B7DC-B881202D4411}"/>
          </ac:spMkLst>
        </pc:spChg>
      </pc:sldChg>
      <pc:sldChg chg="modSp mod">
        <pc:chgData name="Cathrine Bjarkholm" userId="be48bdaf7c387201" providerId="LiveId" clId="{1BC99C04-00E6-4114-93F7-5066C6B37F1A}" dt="2024-07-28T20:08:58.102" v="270"/>
        <pc:sldMkLst>
          <pc:docMk/>
          <pc:sldMk cId="3728131906" sldId="282"/>
        </pc:sldMkLst>
        <pc:spChg chg="mod">
          <ac:chgData name="Cathrine Bjarkholm" userId="be48bdaf7c387201" providerId="LiveId" clId="{1BC99C04-00E6-4114-93F7-5066C6B37F1A}" dt="2024-07-28T20:08:58.102" v="270"/>
          <ac:spMkLst>
            <pc:docMk/>
            <pc:sldMk cId="3728131906" sldId="282"/>
            <ac:spMk id="6" creationId="{266095B0-0FC6-7D83-1CE3-9C1E2C8D43DA}"/>
          </ac:spMkLst>
        </pc:spChg>
        <pc:spChg chg="mod">
          <ac:chgData name="Cathrine Bjarkholm" userId="be48bdaf7c387201" providerId="LiveId" clId="{1BC99C04-00E6-4114-93F7-5066C6B37F1A}" dt="2024-07-28T20:08:20.751" v="267" actId="20577"/>
          <ac:spMkLst>
            <pc:docMk/>
            <pc:sldMk cId="3728131906" sldId="282"/>
            <ac:spMk id="16" creationId="{45B1DBA5-625F-AE41-AD2F-7F2A4942B3C1}"/>
          </ac:spMkLst>
        </pc:spChg>
        <pc:spChg chg="mod">
          <ac:chgData name="Cathrine Bjarkholm" userId="be48bdaf7c387201" providerId="LiveId" clId="{1BC99C04-00E6-4114-93F7-5066C6B37F1A}" dt="2024-07-28T20:08:31.703" v="269" actId="20577"/>
          <ac:spMkLst>
            <pc:docMk/>
            <pc:sldMk cId="3728131906" sldId="282"/>
            <ac:spMk id="17" creationId="{E6FCC255-1A50-474F-8F35-3F0F627D90C5}"/>
          </ac:spMkLst>
        </pc:spChg>
        <pc:spChg chg="mod">
          <ac:chgData name="Cathrine Bjarkholm" userId="be48bdaf7c387201" providerId="LiveId" clId="{1BC99C04-00E6-4114-93F7-5066C6B37F1A}" dt="2024-07-28T20:07:36.975" v="265" actId="20577"/>
          <ac:spMkLst>
            <pc:docMk/>
            <pc:sldMk cId="3728131906" sldId="282"/>
            <ac:spMk id="19" creationId="{FB23C57D-243F-B040-9A61-065EA0A991B0}"/>
          </ac:spMkLst>
        </pc:spChg>
      </pc:sldChg>
      <pc:sldChg chg="modSp mod">
        <pc:chgData name="Cathrine Bjarkholm" userId="be48bdaf7c387201" providerId="LiveId" clId="{1BC99C04-00E6-4114-93F7-5066C6B37F1A}" dt="2024-07-28T20:05:50.836" v="245"/>
        <pc:sldMkLst>
          <pc:docMk/>
          <pc:sldMk cId="2482710697" sldId="285"/>
        </pc:sldMkLst>
        <pc:spChg chg="mod">
          <ac:chgData name="Cathrine Bjarkholm" userId="be48bdaf7c387201" providerId="LiveId" clId="{1BC99C04-00E6-4114-93F7-5066C6B37F1A}" dt="2024-07-28T20:05:50.836" v="245"/>
          <ac:spMkLst>
            <pc:docMk/>
            <pc:sldMk cId="2482710697" sldId="285"/>
            <ac:spMk id="5" creationId="{8EA24198-4B96-8D57-D73D-1AF9EB03F978}"/>
          </ac:spMkLst>
        </pc:spChg>
      </pc:sldChg>
      <pc:sldChg chg="modSp mod">
        <pc:chgData name="Cathrine Bjarkholm" userId="be48bdaf7c387201" providerId="LiveId" clId="{1BC99C04-00E6-4114-93F7-5066C6B37F1A}" dt="2024-07-28T20:05:44.043" v="243"/>
        <pc:sldMkLst>
          <pc:docMk/>
          <pc:sldMk cId="1143274919" sldId="286"/>
        </pc:sldMkLst>
        <pc:spChg chg="mod">
          <ac:chgData name="Cathrine Bjarkholm" userId="be48bdaf7c387201" providerId="LiveId" clId="{1BC99C04-00E6-4114-93F7-5066C6B37F1A}" dt="2024-07-28T20:05:44.043" v="243"/>
          <ac:spMkLst>
            <pc:docMk/>
            <pc:sldMk cId="1143274919" sldId="286"/>
            <ac:spMk id="5" creationId="{962855F8-4EAA-55DC-CAD8-304016E15EBD}"/>
          </ac:spMkLst>
        </pc:spChg>
      </pc:sldChg>
      <pc:sldChg chg="modSp mod">
        <pc:chgData name="Cathrine Bjarkholm" userId="be48bdaf7c387201" providerId="LiveId" clId="{1BC99C04-00E6-4114-93F7-5066C6B37F1A}" dt="2024-07-28T20:05:36.972" v="241"/>
        <pc:sldMkLst>
          <pc:docMk/>
          <pc:sldMk cId="3591266638" sldId="287"/>
        </pc:sldMkLst>
        <pc:spChg chg="mod">
          <ac:chgData name="Cathrine Bjarkholm" userId="be48bdaf7c387201" providerId="LiveId" clId="{1BC99C04-00E6-4114-93F7-5066C6B37F1A}" dt="2024-07-28T20:05:36.972" v="241"/>
          <ac:spMkLst>
            <pc:docMk/>
            <pc:sldMk cId="3591266638" sldId="287"/>
            <ac:spMk id="5" creationId="{680C2978-CF8E-BF19-4D79-EED4727EEDAC}"/>
          </ac:spMkLst>
        </pc:spChg>
      </pc:sldChg>
      <pc:sldChg chg="modSp mod">
        <pc:chgData name="Cathrine Bjarkholm" userId="be48bdaf7c387201" providerId="LiveId" clId="{1BC99C04-00E6-4114-93F7-5066C6B37F1A}" dt="2024-07-28T20:05:33.789" v="240"/>
        <pc:sldMkLst>
          <pc:docMk/>
          <pc:sldMk cId="2560633279" sldId="288"/>
        </pc:sldMkLst>
        <pc:spChg chg="mod">
          <ac:chgData name="Cathrine Bjarkholm" userId="be48bdaf7c387201" providerId="LiveId" clId="{1BC99C04-00E6-4114-93F7-5066C6B37F1A}" dt="2024-07-28T20:05:33.789" v="240"/>
          <ac:spMkLst>
            <pc:docMk/>
            <pc:sldMk cId="2560633279" sldId="288"/>
            <ac:spMk id="4" creationId="{745068FA-5BAA-153E-077A-B0A06832B1F4}"/>
          </ac:spMkLst>
        </pc:spChg>
        <pc:spChg chg="mod">
          <ac:chgData name="Cathrine Bjarkholm" userId="be48bdaf7c387201" providerId="LiveId" clId="{1BC99C04-00E6-4114-93F7-5066C6B37F1A}" dt="2024-07-28T19:44:30.697" v="141" actId="255"/>
          <ac:spMkLst>
            <pc:docMk/>
            <pc:sldMk cId="2560633279" sldId="288"/>
            <ac:spMk id="8" creationId="{249A4093-4702-90CA-0FF8-ABC5898D7AF4}"/>
          </ac:spMkLst>
        </pc:spChg>
      </pc:sldChg>
      <pc:sldChg chg="modSp mod">
        <pc:chgData name="Cathrine Bjarkholm" userId="be48bdaf7c387201" providerId="LiveId" clId="{1BC99C04-00E6-4114-93F7-5066C6B37F1A}" dt="2024-07-28T20:05:26.668" v="238"/>
        <pc:sldMkLst>
          <pc:docMk/>
          <pc:sldMk cId="1921895924" sldId="289"/>
        </pc:sldMkLst>
        <pc:spChg chg="mod">
          <ac:chgData name="Cathrine Bjarkholm" userId="be48bdaf7c387201" providerId="LiveId" clId="{1BC99C04-00E6-4114-93F7-5066C6B37F1A}" dt="2024-07-28T20:05:26.668" v="238"/>
          <ac:spMkLst>
            <pc:docMk/>
            <pc:sldMk cId="1921895924" sldId="289"/>
            <ac:spMk id="5" creationId="{5C8880B6-2095-057C-E6C8-93898BA53790}"/>
          </ac:spMkLst>
        </pc:spChg>
      </pc:sldChg>
      <pc:sldChg chg="modSp mod">
        <pc:chgData name="Cathrine Bjarkholm" userId="be48bdaf7c387201" providerId="LiveId" clId="{1BC99C04-00E6-4114-93F7-5066C6B37F1A}" dt="2024-09-02T10:58:59.340" v="624" actId="20577"/>
        <pc:sldMkLst>
          <pc:docMk/>
          <pc:sldMk cId="3352851179" sldId="290"/>
        </pc:sldMkLst>
        <pc:spChg chg="mod">
          <ac:chgData name="Cathrine Bjarkholm" userId="be48bdaf7c387201" providerId="LiveId" clId="{1BC99C04-00E6-4114-93F7-5066C6B37F1A}" dt="2024-09-02T10:58:59.340" v="624" actId="20577"/>
          <ac:spMkLst>
            <pc:docMk/>
            <pc:sldMk cId="3352851179" sldId="290"/>
            <ac:spMk id="2" creationId="{528D73FB-BA3D-6746-B9E1-328E2376B56E}"/>
          </ac:spMkLst>
        </pc:spChg>
        <pc:spChg chg="mod">
          <ac:chgData name="Cathrine Bjarkholm" userId="be48bdaf7c387201" providerId="LiveId" clId="{1BC99C04-00E6-4114-93F7-5066C6B37F1A}" dt="2024-07-28T19:53:19.440" v="158" actId="20577"/>
          <ac:spMkLst>
            <pc:docMk/>
            <pc:sldMk cId="3352851179" sldId="290"/>
            <ac:spMk id="5" creationId="{95FCD3A5-2363-D9A3-FA6C-44EE24E28708}"/>
          </ac:spMkLst>
        </pc:spChg>
        <pc:spChg chg="mod">
          <ac:chgData name="Cathrine Bjarkholm" userId="be48bdaf7c387201" providerId="LiveId" clId="{1BC99C04-00E6-4114-93F7-5066C6B37F1A}" dt="2024-07-28T20:05:23.707" v="237"/>
          <ac:spMkLst>
            <pc:docMk/>
            <pc:sldMk cId="3352851179" sldId="290"/>
            <ac:spMk id="6" creationId="{B11E7A84-DC73-19CF-D4B7-C2D03B3D08D9}"/>
          </ac:spMkLst>
        </pc:spChg>
      </pc:sldChg>
      <pc:sldChg chg="modSp mod">
        <pc:chgData name="Cathrine Bjarkholm" userId="be48bdaf7c387201" providerId="LiveId" clId="{1BC99C04-00E6-4114-93F7-5066C6B37F1A}" dt="2024-07-28T20:05:20.852" v="236"/>
        <pc:sldMkLst>
          <pc:docMk/>
          <pc:sldMk cId="856285848" sldId="292"/>
        </pc:sldMkLst>
        <pc:spChg chg="mod">
          <ac:chgData name="Cathrine Bjarkholm" userId="be48bdaf7c387201" providerId="LiveId" clId="{1BC99C04-00E6-4114-93F7-5066C6B37F1A}" dt="2024-07-28T20:05:20.852" v="236"/>
          <ac:spMkLst>
            <pc:docMk/>
            <pc:sldMk cId="856285848" sldId="292"/>
            <ac:spMk id="5" creationId="{7798D307-EA8F-CF8E-CDD8-1DF586E9AEAA}"/>
          </ac:spMkLst>
        </pc:spChg>
      </pc:sldChg>
      <pc:sldChg chg="modSp mod">
        <pc:chgData name="Cathrine Bjarkholm" userId="be48bdaf7c387201" providerId="LiveId" clId="{1BC99C04-00E6-4114-93F7-5066C6B37F1A}" dt="2024-07-28T20:05:17.477" v="235"/>
        <pc:sldMkLst>
          <pc:docMk/>
          <pc:sldMk cId="3681526481" sldId="293"/>
        </pc:sldMkLst>
        <pc:spChg chg="mod">
          <ac:chgData name="Cathrine Bjarkholm" userId="be48bdaf7c387201" providerId="LiveId" clId="{1BC99C04-00E6-4114-93F7-5066C6B37F1A}" dt="2024-07-28T20:05:17.477" v="235"/>
          <ac:spMkLst>
            <pc:docMk/>
            <pc:sldMk cId="3681526481" sldId="293"/>
            <ac:spMk id="5" creationId="{3E4C2985-1F0C-7FF5-5585-0A75FC5515F9}"/>
          </ac:spMkLst>
        </pc:spChg>
      </pc:sldChg>
      <pc:sldChg chg="modSp mod">
        <pc:chgData name="Cathrine Bjarkholm" userId="be48bdaf7c387201" providerId="LiveId" clId="{1BC99C04-00E6-4114-93F7-5066C6B37F1A}" dt="2024-07-28T19:57:03.687" v="178" actId="20577"/>
        <pc:sldMkLst>
          <pc:docMk/>
          <pc:sldMk cId="2979129582" sldId="294"/>
        </pc:sldMkLst>
        <pc:spChg chg="mod">
          <ac:chgData name="Cathrine Bjarkholm" userId="be48bdaf7c387201" providerId="LiveId" clId="{1BC99C04-00E6-4114-93F7-5066C6B37F1A}" dt="2024-07-28T19:56:43.290" v="165" actId="255"/>
          <ac:spMkLst>
            <pc:docMk/>
            <pc:sldMk cId="2979129582" sldId="294"/>
            <ac:spMk id="2" creationId="{528D73FB-BA3D-6746-B9E1-328E2376B56E}"/>
          </ac:spMkLst>
        </pc:spChg>
        <pc:spChg chg="mod">
          <ac:chgData name="Cathrine Bjarkholm" userId="be48bdaf7c387201" providerId="LiveId" clId="{1BC99C04-00E6-4114-93F7-5066C6B37F1A}" dt="2024-07-28T19:57:03.687" v="178" actId="20577"/>
          <ac:spMkLst>
            <pc:docMk/>
            <pc:sldMk cId="2979129582" sldId="294"/>
            <ac:spMk id="5" creationId="{747957DF-92F3-B0A4-DD27-49735630C689}"/>
          </ac:spMkLst>
        </pc:spChg>
      </pc:sldChg>
      <pc:sldChg chg="modSp mod">
        <pc:chgData name="Cathrine Bjarkholm" userId="be48bdaf7c387201" providerId="LiveId" clId="{1BC99C04-00E6-4114-93F7-5066C6B37F1A}" dt="2024-07-28T20:05:07.996" v="233"/>
        <pc:sldMkLst>
          <pc:docMk/>
          <pc:sldMk cId="122176775" sldId="295"/>
        </pc:sldMkLst>
        <pc:spChg chg="mod">
          <ac:chgData name="Cathrine Bjarkholm" userId="be48bdaf7c387201" providerId="LiveId" clId="{1BC99C04-00E6-4114-93F7-5066C6B37F1A}" dt="2024-07-28T20:05:07.996" v="233"/>
          <ac:spMkLst>
            <pc:docMk/>
            <pc:sldMk cId="122176775" sldId="295"/>
            <ac:spMk id="6" creationId="{05CCC438-C61A-AF71-ACD5-20ACED158C3C}"/>
          </ac:spMkLst>
        </pc:spChg>
      </pc:sldChg>
      <pc:sldChg chg="modSp mod">
        <pc:chgData name="Cathrine Bjarkholm" userId="be48bdaf7c387201" providerId="LiveId" clId="{1BC99C04-00E6-4114-93F7-5066C6B37F1A}" dt="2024-07-28T20:05:04.652" v="232"/>
        <pc:sldMkLst>
          <pc:docMk/>
          <pc:sldMk cId="568977113" sldId="296"/>
        </pc:sldMkLst>
        <pc:spChg chg="mod">
          <ac:chgData name="Cathrine Bjarkholm" userId="be48bdaf7c387201" providerId="LiveId" clId="{1BC99C04-00E6-4114-93F7-5066C6B37F1A}" dt="2024-07-28T20:05:04.652" v="232"/>
          <ac:spMkLst>
            <pc:docMk/>
            <pc:sldMk cId="568977113" sldId="296"/>
            <ac:spMk id="6" creationId="{B58BC2B8-345C-82AA-6303-CF17B4910CA4}"/>
          </ac:spMkLst>
        </pc:spChg>
      </pc:sldChg>
      <pc:sldChg chg="modSp mod">
        <pc:chgData name="Cathrine Bjarkholm" userId="be48bdaf7c387201" providerId="LiveId" clId="{1BC99C04-00E6-4114-93F7-5066C6B37F1A}" dt="2024-07-28T20:05:01.365" v="231"/>
        <pc:sldMkLst>
          <pc:docMk/>
          <pc:sldMk cId="2085219463" sldId="297"/>
        </pc:sldMkLst>
        <pc:spChg chg="mod">
          <ac:chgData name="Cathrine Bjarkholm" userId="be48bdaf7c387201" providerId="LiveId" clId="{1BC99C04-00E6-4114-93F7-5066C6B37F1A}" dt="2024-07-28T20:05:01.365" v="231"/>
          <ac:spMkLst>
            <pc:docMk/>
            <pc:sldMk cId="2085219463" sldId="297"/>
            <ac:spMk id="6" creationId="{10448BF1-8E84-BCF9-CAE5-E78DCC2E58E4}"/>
          </ac:spMkLst>
        </pc:spChg>
      </pc:sldChg>
      <pc:sldChg chg="modSp mod">
        <pc:chgData name="Cathrine Bjarkholm" userId="be48bdaf7c387201" providerId="LiveId" clId="{1BC99C04-00E6-4114-93F7-5066C6B37F1A}" dt="2024-07-28T20:04:57.435" v="230"/>
        <pc:sldMkLst>
          <pc:docMk/>
          <pc:sldMk cId="2961845511" sldId="298"/>
        </pc:sldMkLst>
        <pc:spChg chg="mod">
          <ac:chgData name="Cathrine Bjarkholm" userId="be48bdaf7c387201" providerId="LiveId" clId="{1BC99C04-00E6-4114-93F7-5066C6B37F1A}" dt="2024-07-28T20:04:57.435" v="230"/>
          <ac:spMkLst>
            <pc:docMk/>
            <pc:sldMk cId="2961845511" sldId="298"/>
            <ac:spMk id="5" creationId="{9530C500-F6D4-5745-4F0D-EDC06021B88C}"/>
          </ac:spMkLst>
        </pc:spChg>
      </pc:sldChg>
      <pc:sldChg chg="modSp mod">
        <pc:chgData name="Cathrine Bjarkholm" userId="be48bdaf7c387201" providerId="LiveId" clId="{1BC99C04-00E6-4114-93F7-5066C6B37F1A}" dt="2024-07-28T20:04:51.756" v="229"/>
        <pc:sldMkLst>
          <pc:docMk/>
          <pc:sldMk cId="1519033555" sldId="299"/>
        </pc:sldMkLst>
        <pc:spChg chg="mod">
          <ac:chgData name="Cathrine Bjarkholm" userId="be48bdaf7c387201" providerId="LiveId" clId="{1BC99C04-00E6-4114-93F7-5066C6B37F1A}" dt="2024-07-28T20:04:51.756" v="229"/>
          <ac:spMkLst>
            <pc:docMk/>
            <pc:sldMk cId="1519033555" sldId="299"/>
            <ac:spMk id="5" creationId="{38F6EB28-9CDA-7E49-0953-B926E33449D2}"/>
          </ac:spMkLst>
        </pc:spChg>
      </pc:sldChg>
      <pc:sldChg chg="modSp mod">
        <pc:chgData name="Cathrine Bjarkholm" userId="be48bdaf7c387201" providerId="LiveId" clId="{1BC99C04-00E6-4114-93F7-5066C6B37F1A}" dt="2024-07-28T20:04:45.004" v="228"/>
        <pc:sldMkLst>
          <pc:docMk/>
          <pc:sldMk cId="3478905648" sldId="301"/>
        </pc:sldMkLst>
        <pc:spChg chg="mod">
          <ac:chgData name="Cathrine Bjarkholm" userId="be48bdaf7c387201" providerId="LiveId" clId="{1BC99C04-00E6-4114-93F7-5066C6B37F1A}" dt="2024-07-28T20:03:36.832" v="204" actId="20577"/>
          <ac:spMkLst>
            <pc:docMk/>
            <pc:sldMk cId="3478905648" sldId="301"/>
            <ac:spMk id="2" creationId="{528D73FB-BA3D-6746-B9E1-328E2376B56E}"/>
          </ac:spMkLst>
        </pc:spChg>
        <pc:spChg chg="mod">
          <ac:chgData name="Cathrine Bjarkholm" userId="be48bdaf7c387201" providerId="LiveId" clId="{1BC99C04-00E6-4114-93F7-5066C6B37F1A}" dt="2024-07-28T20:04:45.004" v="228"/>
          <ac:spMkLst>
            <pc:docMk/>
            <pc:sldMk cId="3478905648" sldId="301"/>
            <ac:spMk id="5" creationId="{598C394C-E18F-A606-3BDC-508FCCF1335D}"/>
          </ac:spMkLst>
        </pc:spChg>
      </pc:sldChg>
      <pc:sldChg chg="modSp mod">
        <pc:chgData name="Cathrine Bjarkholm" userId="be48bdaf7c387201" providerId="LiveId" clId="{1BC99C04-00E6-4114-93F7-5066C6B37F1A}" dt="2024-07-28T20:04:06.878" v="215" actId="20577"/>
        <pc:sldMkLst>
          <pc:docMk/>
          <pc:sldMk cId="3406259758" sldId="302"/>
        </pc:sldMkLst>
        <pc:spChg chg="mod">
          <ac:chgData name="Cathrine Bjarkholm" userId="be48bdaf7c387201" providerId="LiveId" clId="{1BC99C04-00E6-4114-93F7-5066C6B37F1A}" dt="2024-07-28T20:04:06.878" v="215" actId="20577"/>
          <ac:spMkLst>
            <pc:docMk/>
            <pc:sldMk cId="3406259758" sldId="302"/>
            <ac:spMk id="5" creationId="{32D4C120-BB13-D13A-10D4-E74975DB9DBE}"/>
          </ac:spMkLst>
        </pc:spChg>
      </pc:sldChg>
      <pc:sldChg chg="modSp mod">
        <pc:chgData name="Cathrine Bjarkholm" userId="be48bdaf7c387201" providerId="LiveId" clId="{1BC99C04-00E6-4114-93F7-5066C6B37F1A}" dt="2024-07-28T20:04:37.614" v="227"/>
        <pc:sldMkLst>
          <pc:docMk/>
          <pc:sldMk cId="1814021826" sldId="303"/>
        </pc:sldMkLst>
        <pc:spChg chg="mod">
          <ac:chgData name="Cathrine Bjarkholm" userId="be48bdaf7c387201" providerId="LiveId" clId="{1BC99C04-00E6-4114-93F7-5066C6B37F1A}" dt="2024-07-28T20:04:37.614" v="227"/>
          <ac:spMkLst>
            <pc:docMk/>
            <pc:sldMk cId="1814021826" sldId="303"/>
            <ac:spMk id="5" creationId="{5807DCBC-778C-D4CA-A1A3-06780AE0F715}"/>
          </ac:spMkLst>
        </pc:spChg>
      </pc:sldChg>
      <pc:sldChg chg="modSp mod">
        <pc:chgData name="Cathrine Bjarkholm" userId="be48bdaf7c387201" providerId="LiveId" clId="{1BC99C04-00E6-4114-93F7-5066C6B37F1A}" dt="2024-07-28T20:05:41.101" v="242"/>
        <pc:sldMkLst>
          <pc:docMk/>
          <pc:sldMk cId="3090874364" sldId="305"/>
        </pc:sldMkLst>
        <pc:spChg chg="mod">
          <ac:chgData name="Cathrine Bjarkholm" userId="be48bdaf7c387201" providerId="LiveId" clId="{1BC99C04-00E6-4114-93F7-5066C6B37F1A}" dt="2024-07-28T20:05:41.101" v="242"/>
          <ac:spMkLst>
            <pc:docMk/>
            <pc:sldMk cId="3090874364" sldId="305"/>
            <ac:spMk id="10" creationId="{BEA8F396-5828-3B7D-FACC-153FCB4F379A}"/>
          </ac:spMkLst>
        </pc:spChg>
      </pc:sldChg>
      <pc:sldChg chg="modSp mod">
        <pc:chgData name="Cathrine Bjarkholm" userId="be48bdaf7c387201" providerId="LiveId" clId="{1BC99C04-00E6-4114-93F7-5066C6B37F1A}" dt="2024-09-02T11:12:54.595" v="967" actId="20577"/>
        <pc:sldMkLst>
          <pc:docMk/>
          <pc:sldMk cId="1883575387" sldId="312"/>
        </pc:sldMkLst>
        <pc:spChg chg="mod">
          <ac:chgData name="Cathrine Bjarkholm" userId="be48bdaf7c387201" providerId="LiveId" clId="{1BC99C04-00E6-4114-93F7-5066C6B37F1A}" dt="2024-07-28T20:06:29.066" v="249" actId="20577"/>
          <ac:spMkLst>
            <pc:docMk/>
            <pc:sldMk cId="1883575387" sldId="312"/>
            <ac:spMk id="14" creationId="{67102E37-48EA-D24C-9C5B-2DE65ACFF7BC}"/>
          </ac:spMkLst>
        </pc:spChg>
        <pc:spChg chg="mod">
          <ac:chgData name="Cathrine Bjarkholm" userId="be48bdaf7c387201" providerId="LiveId" clId="{1BC99C04-00E6-4114-93F7-5066C6B37F1A}" dt="2024-09-02T11:12:54.595" v="967" actId="20577"/>
          <ac:spMkLst>
            <pc:docMk/>
            <pc:sldMk cId="1883575387" sldId="312"/>
            <ac:spMk id="16" creationId="{45B1DBA5-625F-AE41-AD2F-7F2A4942B3C1}"/>
          </ac:spMkLst>
        </pc:spChg>
        <pc:spChg chg="mod">
          <ac:chgData name="Cathrine Bjarkholm" userId="be48bdaf7c387201" providerId="LiveId" clId="{1BC99C04-00E6-4114-93F7-5066C6B37F1A}" dt="2024-09-02T11:00:51.891" v="688" actId="20577"/>
          <ac:spMkLst>
            <pc:docMk/>
            <pc:sldMk cId="1883575387" sldId="312"/>
            <ac:spMk id="17" creationId="{E6FCC255-1A50-474F-8F35-3F0F627D90C5}"/>
          </ac:spMkLst>
        </pc:spChg>
      </pc:sldChg>
      <pc:sldChg chg="addSp modSp mod">
        <pc:chgData name="Cathrine Bjarkholm" userId="be48bdaf7c387201" providerId="LiveId" clId="{1BC99C04-00E6-4114-93F7-5066C6B37F1A}" dt="2024-09-02T11:14:37.668" v="968" actId="20577"/>
        <pc:sldMkLst>
          <pc:docMk/>
          <pc:sldMk cId="776854501" sldId="313"/>
        </pc:sldMkLst>
        <pc:spChg chg="add mod">
          <ac:chgData name="Cathrine Bjarkholm" userId="be48bdaf7c387201" providerId="LiveId" clId="{1BC99C04-00E6-4114-93F7-5066C6B37F1A}" dt="2024-09-02T11:14:37.668" v="968" actId="20577"/>
          <ac:spMkLst>
            <pc:docMk/>
            <pc:sldMk cId="776854501" sldId="313"/>
            <ac:spMk id="4" creationId="{0F40A5C4-E58D-4BDD-BEE8-84C259073B0D}"/>
          </ac:spMkLst>
        </pc:spChg>
        <pc:spChg chg="mod">
          <ac:chgData name="Cathrine Bjarkholm" userId="be48bdaf7c387201" providerId="LiveId" clId="{1BC99C04-00E6-4114-93F7-5066C6B37F1A}" dt="2024-07-28T20:05:57.643" v="246"/>
          <ac:spMkLst>
            <pc:docMk/>
            <pc:sldMk cId="776854501" sldId="313"/>
            <ac:spMk id="5" creationId="{683F51AF-F41A-AC22-1FFB-646702BC15F5}"/>
          </ac:spMkLst>
        </pc:spChg>
        <pc:spChg chg="mod">
          <ac:chgData name="Cathrine Bjarkholm" userId="be48bdaf7c387201" providerId="LiveId" clId="{1BC99C04-00E6-4114-93F7-5066C6B37F1A}" dt="2024-09-02T11:10:14.237" v="937" actId="1076"/>
          <ac:spMkLst>
            <pc:docMk/>
            <pc:sldMk cId="776854501" sldId="313"/>
            <ac:spMk id="14" creationId="{67102E37-48EA-D24C-9C5B-2DE65ACFF7BC}"/>
          </ac:spMkLst>
        </pc:spChg>
        <pc:spChg chg="mod">
          <ac:chgData name="Cathrine Bjarkholm" userId="be48bdaf7c387201" providerId="LiveId" clId="{1BC99C04-00E6-4114-93F7-5066C6B37F1A}" dt="2024-09-02T11:10:37.410" v="940" actId="1076"/>
          <ac:spMkLst>
            <pc:docMk/>
            <pc:sldMk cId="776854501" sldId="313"/>
            <ac:spMk id="16" creationId="{45B1DBA5-625F-AE41-AD2F-7F2A4942B3C1}"/>
          </ac:spMkLst>
        </pc:spChg>
        <pc:picChg chg="mod">
          <ac:chgData name="Cathrine Bjarkholm" userId="be48bdaf7c387201" providerId="LiveId" clId="{1BC99C04-00E6-4114-93F7-5066C6B37F1A}" dt="2024-09-02T11:10:14.237" v="937" actId="1076"/>
          <ac:picMkLst>
            <pc:docMk/>
            <pc:sldMk cId="776854501" sldId="313"/>
            <ac:picMk id="2" creationId="{EC6854E5-3233-6887-3A0C-38534EE5F551}"/>
          </ac:picMkLst>
        </pc:picChg>
        <pc:picChg chg="mod">
          <ac:chgData name="Cathrine Bjarkholm" userId="be48bdaf7c387201" providerId="LiveId" clId="{1BC99C04-00E6-4114-93F7-5066C6B37F1A}" dt="2024-09-02T11:10:37.410" v="940" actId="1076"/>
          <ac:picMkLst>
            <pc:docMk/>
            <pc:sldMk cId="776854501" sldId="313"/>
            <ac:picMk id="18" creationId="{E79A0900-236B-914C-9619-9236711A1336}"/>
          </ac:picMkLst>
        </pc:picChg>
      </pc:sldChg>
      <pc:sldChg chg="addSp delSp modSp mod">
        <pc:chgData name="Cathrine Bjarkholm" userId="be48bdaf7c387201" providerId="LiveId" clId="{1BC99C04-00E6-4114-93F7-5066C6B37F1A}" dt="2024-07-28T20:05:29.428" v="239"/>
        <pc:sldMkLst>
          <pc:docMk/>
          <pc:sldMk cId="3680255999" sldId="315"/>
        </pc:sldMkLst>
        <pc:spChg chg="add mod">
          <ac:chgData name="Cathrine Bjarkholm" userId="be48bdaf7c387201" providerId="LiveId" clId="{1BC99C04-00E6-4114-93F7-5066C6B37F1A}" dt="2024-07-28T19:46:35.583" v="153" actId="1076"/>
          <ac:spMkLst>
            <pc:docMk/>
            <pc:sldMk cId="3680255999" sldId="315"/>
            <ac:spMk id="2" creationId="{74FD71C5-A174-1C89-8F8F-1CF5CB77920C}"/>
          </ac:spMkLst>
        </pc:spChg>
        <pc:spChg chg="mod">
          <ac:chgData name="Cathrine Bjarkholm" userId="be48bdaf7c387201" providerId="LiveId" clId="{1BC99C04-00E6-4114-93F7-5066C6B37F1A}" dt="2024-07-28T20:05:29.428" v="239"/>
          <ac:spMkLst>
            <pc:docMk/>
            <pc:sldMk cId="3680255999" sldId="315"/>
            <ac:spMk id="4" creationId="{E43542F4-B2D9-D092-72B5-27ADD5068172}"/>
          </ac:spMkLst>
        </pc:spChg>
        <pc:spChg chg="add">
          <ac:chgData name="Cathrine Bjarkholm" userId="be48bdaf7c387201" providerId="LiveId" clId="{1BC99C04-00E6-4114-93F7-5066C6B37F1A}" dt="2024-07-28T19:42:20.209" v="127"/>
          <ac:spMkLst>
            <pc:docMk/>
            <pc:sldMk cId="3680255999" sldId="315"/>
            <ac:spMk id="5" creationId="{AE2304DC-36B6-BDD2-F894-CCC50F3E9D4A}"/>
          </ac:spMkLst>
        </pc:spChg>
        <pc:spChg chg="del mod">
          <ac:chgData name="Cathrine Bjarkholm" userId="be48bdaf7c387201" providerId="LiveId" clId="{1BC99C04-00E6-4114-93F7-5066C6B37F1A}" dt="2024-07-28T19:42:01.935" v="120" actId="478"/>
          <ac:spMkLst>
            <pc:docMk/>
            <pc:sldMk cId="3680255999" sldId="315"/>
            <ac:spMk id="10" creationId="{73FD20AA-A16A-FC7F-2525-7CDA572ACE07}"/>
          </ac:spMkLst>
        </pc:spChg>
        <pc:spChg chg="del mod">
          <ac:chgData name="Cathrine Bjarkholm" userId="be48bdaf7c387201" providerId="LiveId" clId="{1BC99C04-00E6-4114-93F7-5066C6B37F1A}" dt="2024-07-28T19:42:07.639" v="123" actId="478"/>
          <ac:spMkLst>
            <pc:docMk/>
            <pc:sldMk cId="3680255999" sldId="315"/>
            <ac:spMk id="12" creationId="{FAEAB9B8-CE4E-061D-4CF8-8ECB6EEC86E9}"/>
          </ac:spMkLst>
        </pc:spChg>
        <pc:spChg chg="del mod">
          <ac:chgData name="Cathrine Bjarkholm" userId="be48bdaf7c387201" providerId="LiveId" clId="{1BC99C04-00E6-4114-93F7-5066C6B37F1A}" dt="2024-07-28T19:42:13.175" v="125" actId="478"/>
          <ac:spMkLst>
            <pc:docMk/>
            <pc:sldMk cId="3680255999" sldId="315"/>
            <ac:spMk id="15" creationId="{CFB9DE1B-323E-6B8B-84E0-E55F533E7B7A}"/>
          </ac:spMkLst>
        </pc:spChg>
        <pc:spChg chg="del">
          <ac:chgData name="Cathrine Bjarkholm" userId="be48bdaf7c387201" providerId="LiveId" clId="{1BC99C04-00E6-4114-93F7-5066C6B37F1A}" dt="2024-07-28T19:42:17.519" v="126" actId="478"/>
          <ac:spMkLst>
            <pc:docMk/>
            <pc:sldMk cId="3680255999" sldId="315"/>
            <ac:spMk id="17" creationId="{A1DACE1D-574B-A22A-1E8A-5AEE5C1BB099}"/>
          </ac:spMkLst>
        </pc:spChg>
        <pc:picChg chg="del">
          <ac:chgData name="Cathrine Bjarkholm" userId="be48bdaf7c387201" providerId="LiveId" clId="{1BC99C04-00E6-4114-93F7-5066C6B37F1A}" dt="2024-07-28T19:42:04.335" v="121" actId="478"/>
          <ac:picMkLst>
            <pc:docMk/>
            <pc:sldMk cId="3680255999" sldId="315"/>
            <ac:picMk id="13" creationId="{C6D7DCD3-7EF6-10B1-D263-79C42230A8F7}"/>
          </ac:picMkLst>
        </pc:picChg>
        <pc:picChg chg="add mod">
          <ac:chgData name="Cathrine Bjarkholm" userId="be48bdaf7c387201" providerId="LiveId" clId="{1BC99C04-00E6-4114-93F7-5066C6B37F1A}" dt="2024-07-28T19:43:24.559" v="138" actId="1076"/>
          <ac:picMkLst>
            <pc:docMk/>
            <pc:sldMk cId="3680255999" sldId="315"/>
            <ac:picMk id="1025" creationId="{B80878FE-AA75-3DF2-9D41-DA38135195D9}"/>
          </ac:picMkLst>
        </pc:picChg>
      </pc:sldChg>
      <pc:sldChg chg="modSp mod">
        <pc:chgData name="Cathrine Bjarkholm" userId="be48bdaf7c387201" providerId="LiveId" clId="{1BC99C04-00E6-4114-93F7-5066C6B37F1A}" dt="2024-07-28T20:05:11.524" v="234"/>
        <pc:sldMkLst>
          <pc:docMk/>
          <pc:sldMk cId="3555086328" sldId="316"/>
        </pc:sldMkLst>
        <pc:spChg chg="mod">
          <ac:chgData name="Cathrine Bjarkholm" userId="be48bdaf7c387201" providerId="LiveId" clId="{1BC99C04-00E6-4114-93F7-5066C6B37F1A}" dt="2024-07-28T20:05:11.524" v="234"/>
          <ac:spMkLst>
            <pc:docMk/>
            <pc:sldMk cId="3555086328" sldId="316"/>
            <ac:spMk id="6" creationId="{3717B7B9-B887-E08B-6FEB-17E1ADBD2346}"/>
          </ac:spMkLst>
        </pc:spChg>
      </pc:sldChg>
      <pc:sldChg chg="modSp mod">
        <pc:chgData name="Cathrine Bjarkholm" userId="be48bdaf7c387201" providerId="LiveId" clId="{1BC99C04-00E6-4114-93F7-5066C6B37F1A}" dt="2024-07-28T20:00:22.087" v="193" actId="20577"/>
        <pc:sldMkLst>
          <pc:docMk/>
          <pc:sldMk cId="112957154" sldId="317"/>
        </pc:sldMkLst>
        <pc:spChg chg="mod">
          <ac:chgData name="Cathrine Bjarkholm" userId="be48bdaf7c387201" providerId="LiveId" clId="{1BC99C04-00E6-4114-93F7-5066C6B37F1A}" dt="2024-07-28T20:00:22.087" v="193" actId="20577"/>
          <ac:spMkLst>
            <pc:docMk/>
            <pc:sldMk cId="112957154" sldId="317"/>
            <ac:spMk id="6" creationId="{49A35C4E-4818-8DA8-968E-06DCE2540E02}"/>
          </ac:spMkLst>
        </pc:spChg>
        <pc:picChg chg="mod">
          <ac:chgData name="Cathrine Bjarkholm" userId="be48bdaf7c387201" providerId="LiveId" clId="{1BC99C04-00E6-4114-93F7-5066C6B37F1A}" dt="2024-07-28T20:00:10.697" v="182" actId="14100"/>
          <ac:picMkLst>
            <pc:docMk/>
            <pc:sldMk cId="112957154" sldId="317"/>
            <ac:picMk id="4" creationId="{07D77E47-E874-A361-B5ED-541B7619589D}"/>
          </ac:picMkLst>
        </pc:picChg>
      </pc:sldChg>
      <pc:sldChg chg="modSp mod">
        <pc:chgData name="Cathrine Bjarkholm" userId="be48bdaf7c387201" providerId="LiveId" clId="{1BC99C04-00E6-4114-93F7-5066C6B37F1A}" dt="2024-07-28T20:04:26.943" v="226" actId="20577"/>
        <pc:sldMkLst>
          <pc:docMk/>
          <pc:sldMk cId="2442241656" sldId="318"/>
        </pc:sldMkLst>
        <pc:spChg chg="mod">
          <ac:chgData name="Cathrine Bjarkholm" userId="be48bdaf7c387201" providerId="LiveId" clId="{1BC99C04-00E6-4114-93F7-5066C6B37F1A}" dt="2024-07-28T20:04:26.943" v="226" actId="20577"/>
          <ac:spMkLst>
            <pc:docMk/>
            <pc:sldMk cId="2442241656" sldId="318"/>
            <ac:spMk id="6" creationId="{384113C3-8ED0-F686-01DD-724FD9A5B215}"/>
          </ac:spMkLst>
        </pc:spChg>
      </pc:sldChg>
      <pc:sldChg chg="add del">
        <pc:chgData name="Cathrine Bjarkholm" userId="be48bdaf7c387201" providerId="LiveId" clId="{1BC99C04-00E6-4114-93F7-5066C6B37F1A}" dt="2024-09-02T10:58:30.057" v="614" actId="2890"/>
        <pc:sldMkLst>
          <pc:docMk/>
          <pc:sldMk cId="786970024"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B33CA-5F8D-4E86-8A6B-07C07142AFE1}" type="datetimeFigureOut">
              <a:rPr lang="nb-NO" smtClean="0"/>
              <a:t>05.09.2024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5D0FB-08BE-404D-B09C-5D2A3539540C}" type="slidenum">
              <a:rPr lang="nb-NO" smtClean="0"/>
              <a:t>‹#›</a:t>
            </a:fld>
            <a:endParaRPr lang="nb-NO"/>
          </a:p>
        </p:txBody>
      </p:sp>
    </p:spTree>
    <p:extLst>
      <p:ext uri="{BB962C8B-B14F-4D97-AF65-F5344CB8AC3E}">
        <p14:creationId xmlns:p14="http://schemas.microsoft.com/office/powerpoint/2010/main" val="2296727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B998169-04C4-DA4D-BF1E-AD7045CCF324}" type="slidenum">
              <a:rPr lang="nb-NO" smtClean="0"/>
              <a:t>2</a:t>
            </a:fld>
            <a:endParaRPr lang="nb-NO"/>
          </a:p>
        </p:txBody>
      </p:sp>
    </p:spTree>
    <p:extLst>
      <p:ext uri="{BB962C8B-B14F-4D97-AF65-F5344CB8AC3E}">
        <p14:creationId xmlns:p14="http://schemas.microsoft.com/office/powerpoint/2010/main" val="910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E5AA43-1460-1138-B075-39C038C57376}"/>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C4ACCF-17E7-B5D8-9110-0848117EB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60198E0-431E-41F1-180C-127FEA2EAE8D}"/>
              </a:ext>
            </a:extLst>
          </p:cNvPr>
          <p:cNvSpPr>
            <a:spLocks noGrp="1"/>
          </p:cNvSpPr>
          <p:nvPr>
            <p:ph type="dt" sz="half" idx="10"/>
          </p:nvPr>
        </p:nvSpPr>
        <p:spPr/>
        <p:txBody>
          <a:bodyPr/>
          <a:lstStyle/>
          <a:p>
            <a:fld id="{256B08B3-A010-4A15-B039-797FE9E4ECBD}" type="datetime1">
              <a:rPr lang="nb-NO" smtClean="0"/>
              <a:t>05.09.2024</a:t>
            </a:fld>
            <a:endParaRPr lang="nb-NO"/>
          </a:p>
        </p:txBody>
      </p:sp>
      <p:sp>
        <p:nvSpPr>
          <p:cNvPr id="5" name="Plassholder for bunntekst 4">
            <a:extLst>
              <a:ext uri="{FF2B5EF4-FFF2-40B4-BE49-F238E27FC236}">
                <a16:creationId xmlns:a16="http://schemas.microsoft.com/office/drawing/2014/main" id="{C5727853-7987-FF6D-A77B-1ADE56BD3FF0}"/>
              </a:ext>
            </a:extLst>
          </p:cNvPr>
          <p:cNvSpPr>
            <a:spLocks noGrp="1"/>
          </p:cNvSpPr>
          <p:nvPr>
            <p:ph type="ftr" sz="quarter" idx="11"/>
          </p:nvPr>
        </p:nvSpPr>
        <p:spPr/>
        <p:txBody>
          <a:bodyPr/>
          <a:lstStyle/>
          <a:p>
            <a:r>
              <a:rPr lang="nb-NO"/>
              <a:t>Årsplan Rakkerungan gårdsbarnehage 2022-2023</a:t>
            </a:r>
            <a:endParaRPr lang="nb-NO" dirty="0"/>
          </a:p>
        </p:txBody>
      </p:sp>
      <p:sp>
        <p:nvSpPr>
          <p:cNvPr id="6" name="Plassholder for lysbildenummer 5">
            <a:extLst>
              <a:ext uri="{FF2B5EF4-FFF2-40B4-BE49-F238E27FC236}">
                <a16:creationId xmlns:a16="http://schemas.microsoft.com/office/drawing/2014/main" id="{1B03AA30-B80E-403B-E3B5-AA0A8453DC00}"/>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94531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05B6B6-BA85-9CD2-5077-BEF9B0F66CD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06355E1-26DC-E1AE-B6B4-8BFA5CF2C161}"/>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DBC0AFA-26C4-D3A6-3796-D3A21C46164C}"/>
              </a:ext>
            </a:extLst>
          </p:cNvPr>
          <p:cNvSpPr>
            <a:spLocks noGrp="1"/>
          </p:cNvSpPr>
          <p:nvPr>
            <p:ph type="dt" sz="half" idx="10"/>
          </p:nvPr>
        </p:nvSpPr>
        <p:spPr/>
        <p:txBody>
          <a:bodyPr/>
          <a:lstStyle/>
          <a:p>
            <a:fld id="{CBE9FEBA-AEB6-4480-8C31-A17CBFCFB229}" type="datetime1">
              <a:rPr lang="nb-NO" smtClean="0"/>
              <a:t>05.09.2024</a:t>
            </a:fld>
            <a:endParaRPr lang="nb-NO"/>
          </a:p>
        </p:txBody>
      </p:sp>
      <p:sp>
        <p:nvSpPr>
          <p:cNvPr id="5" name="Plassholder for bunntekst 4">
            <a:extLst>
              <a:ext uri="{FF2B5EF4-FFF2-40B4-BE49-F238E27FC236}">
                <a16:creationId xmlns:a16="http://schemas.microsoft.com/office/drawing/2014/main" id="{73CDF695-2072-209E-91FB-D4FF3322F980}"/>
              </a:ext>
            </a:extLst>
          </p:cNvPr>
          <p:cNvSpPr>
            <a:spLocks noGrp="1"/>
          </p:cNvSpPr>
          <p:nvPr>
            <p:ph type="ftr" sz="quarter" idx="11"/>
          </p:nvPr>
        </p:nvSpPr>
        <p:spPr/>
        <p:txBody>
          <a:bodyPr/>
          <a:lstStyle/>
          <a:p>
            <a:r>
              <a:rPr lang="nb-NO"/>
              <a:t>Årsplan Rakkerungan gårdsbarnehage 2022-2023</a:t>
            </a:r>
            <a:endParaRPr lang="nb-NO" dirty="0"/>
          </a:p>
        </p:txBody>
      </p:sp>
      <p:sp>
        <p:nvSpPr>
          <p:cNvPr id="6" name="Plassholder for lysbildenummer 5">
            <a:extLst>
              <a:ext uri="{FF2B5EF4-FFF2-40B4-BE49-F238E27FC236}">
                <a16:creationId xmlns:a16="http://schemas.microsoft.com/office/drawing/2014/main" id="{DEC9C26B-D5ED-B786-E07B-A61E951DC499}"/>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3164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3D823A6-C145-BD44-ACC7-07138925DFF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B264791-ABE3-E101-6484-0396635ECFD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A5B38EB-05BF-519E-6295-9D7A612F74DF}"/>
              </a:ext>
            </a:extLst>
          </p:cNvPr>
          <p:cNvSpPr>
            <a:spLocks noGrp="1"/>
          </p:cNvSpPr>
          <p:nvPr>
            <p:ph type="dt" sz="half" idx="10"/>
          </p:nvPr>
        </p:nvSpPr>
        <p:spPr/>
        <p:txBody>
          <a:bodyPr/>
          <a:lstStyle/>
          <a:p>
            <a:fld id="{1B7C42CF-7F0A-40E5-9138-D1A62E62B4F8}" type="datetime1">
              <a:rPr lang="nb-NO" smtClean="0"/>
              <a:t>05.09.2024</a:t>
            </a:fld>
            <a:endParaRPr lang="nb-NO"/>
          </a:p>
        </p:txBody>
      </p:sp>
      <p:sp>
        <p:nvSpPr>
          <p:cNvPr id="5" name="Plassholder for bunntekst 4">
            <a:extLst>
              <a:ext uri="{FF2B5EF4-FFF2-40B4-BE49-F238E27FC236}">
                <a16:creationId xmlns:a16="http://schemas.microsoft.com/office/drawing/2014/main" id="{9EB24213-5E84-D9FC-3276-4567AA8A0D0B}"/>
              </a:ext>
            </a:extLst>
          </p:cNvPr>
          <p:cNvSpPr>
            <a:spLocks noGrp="1"/>
          </p:cNvSpPr>
          <p:nvPr>
            <p:ph type="ftr" sz="quarter" idx="11"/>
          </p:nvPr>
        </p:nvSpPr>
        <p:spPr/>
        <p:txBody>
          <a:bodyPr/>
          <a:lstStyle/>
          <a:p>
            <a:r>
              <a:rPr lang="nb-NO"/>
              <a:t>Årsplan Rakkerungan gårdsbarnehage 2022-2023</a:t>
            </a:r>
            <a:endParaRPr lang="nb-NO" dirty="0"/>
          </a:p>
        </p:txBody>
      </p:sp>
      <p:sp>
        <p:nvSpPr>
          <p:cNvPr id="6" name="Plassholder for lysbildenummer 5">
            <a:extLst>
              <a:ext uri="{FF2B5EF4-FFF2-40B4-BE49-F238E27FC236}">
                <a16:creationId xmlns:a16="http://schemas.microsoft.com/office/drawing/2014/main" id="{E345455B-8D57-2133-11E9-AA95EE97574E}"/>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63980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4DB23E-F990-6A09-5A01-6D91D3B345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B2CAB61-3EC0-529E-08B7-A444DDB30EB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C47FBE8-E1CF-E373-913F-6F3D5DAA031D}"/>
              </a:ext>
            </a:extLst>
          </p:cNvPr>
          <p:cNvSpPr>
            <a:spLocks noGrp="1"/>
          </p:cNvSpPr>
          <p:nvPr>
            <p:ph type="dt" sz="half" idx="10"/>
          </p:nvPr>
        </p:nvSpPr>
        <p:spPr/>
        <p:txBody>
          <a:bodyPr/>
          <a:lstStyle/>
          <a:p>
            <a:fld id="{8B7D38B9-71BE-4AFC-9769-36C1617A66DC}" type="datetime1">
              <a:rPr lang="nb-NO" smtClean="0"/>
              <a:t>05.09.2024</a:t>
            </a:fld>
            <a:endParaRPr lang="nb-NO"/>
          </a:p>
        </p:txBody>
      </p:sp>
      <p:sp>
        <p:nvSpPr>
          <p:cNvPr id="5" name="Plassholder for bunntekst 4">
            <a:extLst>
              <a:ext uri="{FF2B5EF4-FFF2-40B4-BE49-F238E27FC236}">
                <a16:creationId xmlns:a16="http://schemas.microsoft.com/office/drawing/2014/main" id="{9946010B-4CD3-3C1F-1131-58257234C78F}"/>
              </a:ext>
            </a:extLst>
          </p:cNvPr>
          <p:cNvSpPr>
            <a:spLocks noGrp="1"/>
          </p:cNvSpPr>
          <p:nvPr>
            <p:ph type="ftr" sz="quarter" idx="11"/>
          </p:nvPr>
        </p:nvSpPr>
        <p:spPr/>
        <p:txBody>
          <a:bodyPr/>
          <a:lstStyle/>
          <a:p>
            <a:r>
              <a:rPr lang="nb-NO"/>
              <a:t>Årsplan Rakkerungan gårdsbarnehage 2022-2023</a:t>
            </a:r>
            <a:endParaRPr lang="nb-NO" dirty="0"/>
          </a:p>
        </p:txBody>
      </p:sp>
      <p:sp>
        <p:nvSpPr>
          <p:cNvPr id="6" name="Plassholder for lysbildenummer 5">
            <a:extLst>
              <a:ext uri="{FF2B5EF4-FFF2-40B4-BE49-F238E27FC236}">
                <a16:creationId xmlns:a16="http://schemas.microsoft.com/office/drawing/2014/main" id="{29EE0409-06CC-B91D-DBAE-5D2BEFC38423}"/>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41057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A3AF26-B042-4A02-2BD0-733DADFA0017}"/>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7BB8BEE-0389-A26B-ACF9-8E25BEFC16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16D36B7-89AB-A2C9-CC7B-7587C77A0F4B}"/>
              </a:ext>
            </a:extLst>
          </p:cNvPr>
          <p:cNvSpPr>
            <a:spLocks noGrp="1"/>
          </p:cNvSpPr>
          <p:nvPr>
            <p:ph type="dt" sz="half" idx="10"/>
          </p:nvPr>
        </p:nvSpPr>
        <p:spPr/>
        <p:txBody>
          <a:bodyPr/>
          <a:lstStyle/>
          <a:p>
            <a:fld id="{0266858F-B0F2-46E5-9B9A-58E5478E26C7}" type="datetime1">
              <a:rPr lang="nb-NO" smtClean="0"/>
              <a:t>05.09.2024</a:t>
            </a:fld>
            <a:endParaRPr lang="nb-NO"/>
          </a:p>
        </p:txBody>
      </p:sp>
      <p:sp>
        <p:nvSpPr>
          <p:cNvPr id="5" name="Plassholder for bunntekst 4">
            <a:extLst>
              <a:ext uri="{FF2B5EF4-FFF2-40B4-BE49-F238E27FC236}">
                <a16:creationId xmlns:a16="http://schemas.microsoft.com/office/drawing/2014/main" id="{67E724D1-2268-4AA9-71EB-0CF58CAB271F}"/>
              </a:ext>
            </a:extLst>
          </p:cNvPr>
          <p:cNvSpPr>
            <a:spLocks noGrp="1"/>
          </p:cNvSpPr>
          <p:nvPr>
            <p:ph type="ftr" sz="quarter" idx="11"/>
          </p:nvPr>
        </p:nvSpPr>
        <p:spPr/>
        <p:txBody>
          <a:bodyPr/>
          <a:lstStyle/>
          <a:p>
            <a:r>
              <a:rPr lang="nb-NO"/>
              <a:t>Årsplan Rakkerungan gårdsbarnehage 2022-2023</a:t>
            </a:r>
            <a:endParaRPr lang="nb-NO" dirty="0"/>
          </a:p>
        </p:txBody>
      </p:sp>
      <p:sp>
        <p:nvSpPr>
          <p:cNvPr id="6" name="Plassholder for lysbildenummer 5">
            <a:extLst>
              <a:ext uri="{FF2B5EF4-FFF2-40B4-BE49-F238E27FC236}">
                <a16:creationId xmlns:a16="http://schemas.microsoft.com/office/drawing/2014/main" id="{E8905228-57C2-B9FF-0691-23FD939C0EFD}"/>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8960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79FAD6-7B29-778B-27A7-813C965175C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C1FC0E8-3DAB-6CDD-5331-8BE56F9EB8A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4B4075F-5E4E-594F-C640-58DEB50AC64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2035101-7A4E-816A-F9CB-578E438F4893}"/>
              </a:ext>
            </a:extLst>
          </p:cNvPr>
          <p:cNvSpPr>
            <a:spLocks noGrp="1"/>
          </p:cNvSpPr>
          <p:nvPr>
            <p:ph type="dt" sz="half" idx="10"/>
          </p:nvPr>
        </p:nvSpPr>
        <p:spPr/>
        <p:txBody>
          <a:bodyPr/>
          <a:lstStyle/>
          <a:p>
            <a:fld id="{A9CBDBFB-81CD-4CDC-B595-11C531EB7FDA}" type="datetime1">
              <a:rPr lang="nb-NO" smtClean="0"/>
              <a:t>05.09.2024</a:t>
            </a:fld>
            <a:endParaRPr lang="nb-NO"/>
          </a:p>
        </p:txBody>
      </p:sp>
      <p:sp>
        <p:nvSpPr>
          <p:cNvPr id="6" name="Plassholder for bunntekst 5">
            <a:extLst>
              <a:ext uri="{FF2B5EF4-FFF2-40B4-BE49-F238E27FC236}">
                <a16:creationId xmlns:a16="http://schemas.microsoft.com/office/drawing/2014/main" id="{FA95F431-FA53-B87A-5425-2449CAAA08D6}"/>
              </a:ext>
            </a:extLst>
          </p:cNvPr>
          <p:cNvSpPr>
            <a:spLocks noGrp="1"/>
          </p:cNvSpPr>
          <p:nvPr>
            <p:ph type="ftr" sz="quarter" idx="11"/>
          </p:nvPr>
        </p:nvSpPr>
        <p:spPr/>
        <p:txBody>
          <a:bodyPr/>
          <a:lstStyle/>
          <a:p>
            <a:r>
              <a:rPr lang="nb-NO"/>
              <a:t>Årsplan Rakkerungan gårdsbarnehage 2022-2023</a:t>
            </a:r>
            <a:endParaRPr lang="nb-NO" dirty="0"/>
          </a:p>
        </p:txBody>
      </p:sp>
      <p:sp>
        <p:nvSpPr>
          <p:cNvPr id="7" name="Plassholder for lysbildenummer 6">
            <a:extLst>
              <a:ext uri="{FF2B5EF4-FFF2-40B4-BE49-F238E27FC236}">
                <a16:creationId xmlns:a16="http://schemas.microsoft.com/office/drawing/2014/main" id="{325CEBDA-B24E-B09E-ECC8-F1EAFC958446}"/>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56315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2EC815-A02F-734C-954D-27B4FF91320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B5A17563-A8A1-77C1-F344-D660776582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3D2C318-4482-1699-D4EC-10B79B44189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83D40B4-89BE-0653-14E6-7A9EC0155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5F76955-2726-BB23-AAF3-A0649DB5779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F60E5BE7-70BA-0114-3840-39BEC17A33B0}"/>
              </a:ext>
            </a:extLst>
          </p:cNvPr>
          <p:cNvSpPr>
            <a:spLocks noGrp="1"/>
          </p:cNvSpPr>
          <p:nvPr>
            <p:ph type="dt" sz="half" idx="10"/>
          </p:nvPr>
        </p:nvSpPr>
        <p:spPr/>
        <p:txBody>
          <a:bodyPr/>
          <a:lstStyle/>
          <a:p>
            <a:fld id="{57ADE581-F992-4340-9E18-C8268B63CA0B}" type="datetime1">
              <a:rPr lang="nb-NO" smtClean="0"/>
              <a:t>05.09.2024</a:t>
            </a:fld>
            <a:endParaRPr lang="nb-NO"/>
          </a:p>
        </p:txBody>
      </p:sp>
      <p:sp>
        <p:nvSpPr>
          <p:cNvPr id="8" name="Plassholder for bunntekst 7">
            <a:extLst>
              <a:ext uri="{FF2B5EF4-FFF2-40B4-BE49-F238E27FC236}">
                <a16:creationId xmlns:a16="http://schemas.microsoft.com/office/drawing/2014/main" id="{C560691B-D1EF-A589-18FE-00D7A0A4D501}"/>
              </a:ext>
            </a:extLst>
          </p:cNvPr>
          <p:cNvSpPr>
            <a:spLocks noGrp="1"/>
          </p:cNvSpPr>
          <p:nvPr>
            <p:ph type="ftr" sz="quarter" idx="11"/>
          </p:nvPr>
        </p:nvSpPr>
        <p:spPr/>
        <p:txBody>
          <a:bodyPr/>
          <a:lstStyle/>
          <a:p>
            <a:r>
              <a:rPr lang="nb-NO"/>
              <a:t>Årsplan Rakkerungan gårdsbarnehage 2022-2023</a:t>
            </a:r>
            <a:endParaRPr lang="nb-NO" dirty="0"/>
          </a:p>
        </p:txBody>
      </p:sp>
      <p:sp>
        <p:nvSpPr>
          <p:cNvPr id="9" name="Plassholder for lysbildenummer 8">
            <a:extLst>
              <a:ext uri="{FF2B5EF4-FFF2-40B4-BE49-F238E27FC236}">
                <a16:creationId xmlns:a16="http://schemas.microsoft.com/office/drawing/2014/main" id="{0B7B4F21-BAD1-6359-0971-7A37F6F1A4F6}"/>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82228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14914E-5B79-E99F-9A31-C3D70615F25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2F31F33-549B-D7E6-B524-730881EF770D}"/>
              </a:ext>
            </a:extLst>
          </p:cNvPr>
          <p:cNvSpPr>
            <a:spLocks noGrp="1"/>
          </p:cNvSpPr>
          <p:nvPr>
            <p:ph type="dt" sz="half" idx="10"/>
          </p:nvPr>
        </p:nvSpPr>
        <p:spPr/>
        <p:txBody>
          <a:bodyPr/>
          <a:lstStyle/>
          <a:p>
            <a:fld id="{0A80DEA7-A8C2-4D07-800C-9340F959684B}" type="datetime1">
              <a:rPr lang="nb-NO" smtClean="0"/>
              <a:t>05.09.2024</a:t>
            </a:fld>
            <a:endParaRPr lang="nb-NO"/>
          </a:p>
        </p:txBody>
      </p:sp>
      <p:sp>
        <p:nvSpPr>
          <p:cNvPr id="4" name="Plassholder for bunntekst 3">
            <a:extLst>
              <a:ext uri="{FF2B5EF4-FFF2-40B4-BE49-F238E27FC236}">
                <a16:creationId xmlns:a16="http://schemas.microsoft.com/office/drawing/2014/main" id="{1B0DA244-24B0-4274-DFD6-2FEFF5BB2B06}"/>
              </a:ext>
            </a:extLst>
          </p:cNvPr>
          <p:cNvSpPr>
            <a:spLocks noGrp="1"/>
          </p:cNvSpPr>
          <p:nvPr>
            <p:ph type="ftr" sz="quarter" idx="11"/>
          </p:nvPr>
        </p:nvSpPr>
        <p:spPr/>
        <p:txBody>
          <a:bodyPr/>
          <a:lstStyle/>
          <a:p>
            <a:r>
              <a:rPr lang="nb-NO"/>
              <a:t>Årsplan Rakkerungan gårdsbarnehage 2022-2023</a:t>
            </a:r>
            <a:endParaRPr lang="nb-NO" dirty="0"/>
          </a:p>
        </p:txBody>
      </p:sp>
      <p:sp>
        <p:nvSpPr>
          <p:cNvPr id="5" name="Plassholder for lysbildenummer 4">
            <a:extLst>
              <a:ext uri="{FF2B5EF4-FFF2-40B4-BE49-F238E27FC236}">
                <a16:creationId xmlns:a16="http://schemas.microsoft.com/office/drawing/2014/main" id="{BAFB209C-300F-1CE3-5580-F03EA1361294}"/>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11752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F750632-129B-754D-D8B6-222A7D1DDA7D}"/>
              </a:ext>
            </a:extLst>
          </p:cNvPr>
          <p:cNvSpPr>
            <a:spLocks noGrp="1"/>
          </p:cNvSpPr>
          <p:nvPr>
            <p:ph type="dt" sz="half" idx="10"/>
          </p:nvPr>
        </p:nvSpPr>
        <p:spPr/>
        <p:txBody>
          <a:bodyPr/>
          <a:lstStyle/>
          <a:p>
            <a:fld id="{86E1E093-BB7B-4F14-9327-C84A26E51017}" type="datetime1">
              <a:rPr lang="nb-NO" smtClean="0"/>
              <a:t>05.09.2024</a:t>
            </a:fld>
            <a:endParaRPr lang="nb-NO"/>
          </a:p>
        </p:txBody>
      </p:sp>
      <p:sp>
        <p:nvSpPr>
          <p:cNvPr id="3" name="Plassholder for bunntekst 2">
            <a:extLst>
              <a:ext uri="{FF2B5EF4-FFF2-40B4-BE49-F238E27FC236}">
                <a16:creationId xmlns:a16="http://schemas.microsoft.com/office/drawing/2014/main" id="{E2586499-EDB1-A585-02B0-2E08B54AB377}"/>
              </a:ext>
            </a:extLst>
          </p:cNvPr>
          <p:cNvSpPr>
            <a:spLocks noGrp="1"/>
          </p:cNvSpPr>
          <p:nvPr>
            <p:ph type="ftr" sz="quarter" idx="11"/>
          </p:nvPr>
        </p:nvSpPr>
        <p:spPr/>
        <p:txBody>
          <a:bodyPr/>
          <a:lstStyle/>
          <a:p>
            <a:r>
              <a:rPr lang="nb-NO"/>
              <a:t>Årsplan Rakkerungan gårdsbarnehage 2022-2023</a:t>
            </a:r>
            <a:endParaRPr lang="nb-NO" dirty="0"/>
          </a:p>
        </p:txBody>
      </p:sp>
      <p:sp>
        <p:nvSpPr>
          <p:cNvPr id="4" name="Plassholder for lysbildenummer 3">
            <a:extLst>
              <a:ext uri="{FF2B5EF4-FFF2-40B4-BE49-F238E27FC236}">
                <a16:creationId xmlns:a16="http://schemas.microsoft.com/office/drawing/2014/main" id="{B80E49DA-BD48-F08C-1BAE-2E2EB8781B75}"/>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67095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EAF55C-8C8D-E8FC-9067-A7EB9D8A5E6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48EF1D2-67A6-4D4B-5DF9-85FF11DC1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8E6D384-C8F5-4684-309B-D0F7D544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D3B4D81-F65E-3FA4-CBD2-AF5488B6F49F}"/>
              </a:ext>
            </a:extLst>
          </p:cNvPr>
          <p:cNvSpPr>
            <a:spLocks noGrp="1"/>
          </p:cNvSpPr>
          <p:nvPr>
            <p:ph type="dt" sz="half" idx="10"/>
          </p:nvPr>
        </p:nvSpPr>
        <p:spPr/>
        <p:txBody>
          <a:bodyPr/>
          <a:lstStyle/>
          <a:p>
            <a:fld id="{4FF4AE3D-6405-49F7-8047-332E056771C5}" type="datetime1">
              <a:rPr lang="nb-NO" smtClean="0"/>
              <a:t>05.09.2024</a:t>
            </a:fld>
            <a:endParaRPr lang="nb-NO"/>
          </a:p>
        </p:txBody>
      </p:sp>
      <p:sp>
        <p:nvSpPr>
          <p:cNvPr id="6" name="Plassholder for bunntekst 5">
            <a:extLst>
              <a:ext uri="{FF2B5EF4-FFF2-40B4-BE49-F238E27FC236}">
                <a16:creationId xmlns:a16="http://schemas.microsoft.com/office/drawing/2014/main" id="{BAA60F62-4DBE-83AC-7F1D-56C824A12544}"/>
              </a:ext>
            </a:extLst>
          </p:cNvPr>
          <p:cNvSpPr>
            <a:spLocks noGrp="1"/>
          </p:cNvSpPr>
          <p:nvPr>
            <p:ph type="ftr" sz="quarter" idx="11"/>
          </p:nvPr>
        </p:nvSpPr>
        <p:spPr/>
        <p:txBody>
          <a:bodyPr/>
          <a:lstStyle/>
          <a:p>
            <a:r>
              <a:rPr lang="nb-NO"/>
              <a:t>Årsplan Rakkerungan gårdsbarnehage 2022-2023</a:t>
            </a:r>
            <a:endParaRPr lang="nb-NO" dirty="0"/>
          </a:p>
        </p:txBody>
      </p:sp>
      <p:sp>
        <p:nvSpPr>
          <p:cNvPr id="7" name="Plassholder for lysbildenummer 6">
            <a:extLst>
              <a:ext uri="{FF2B5EF4-FFF2-40B4-BE49-F238E27FC236}">
                <a16:creationId xmlns:a16="http://schemas.microsoft.com/office/drawing/2014/main" id="{E66E542C-3EBB-224C-3DE5-559CAC6B7AE7}"/>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79400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B7FDDD-D5F2-B46D-377F-31B95030C04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6F64009-12FF-25A9-AD9E-8A33C100AD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2C2929C-93D9-0A81-5A37-DAE5FF970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195E8BE-685B-CC45-6E52-326D6BF48A64}"/>
              </a:ext>
            </a:extLst>
          </p:cNvPr>
          <p:cNvSpPr>
            <a:spLocks noGrp="1"/>
          </p:cNvSpPr>
          <p:nvPr>
            <p:ph type="dt" sz="half" idx="10"/>
          </p:nvPr>
        </p:nvSpPr>
        <p:spPr/>
        <p:txBody>
          <a:bodyPr/>
          <a:lstStyle/>
          <a:p>
            <a:fld id="{40431E48-0573-4779-A604-8FB80F15B735}" type="datetime1">
              <a:rPr lang="nb-NO" smtClean="0"/>
              <a:t>05.09.2024</a:t>
            </a:fld>
            <a:endParaRPr lang="nb-NO"/>
          </a:p>
        </p:txBody>
      </p:sp>
      <p:sp>
        <p:nvSpPr>
          <p:cNvPr id="6" name="Plassholder for bunntekst 5">
            <a:extLst>
              <a:ext uri="{FF2B5EF4-FFF2-40B4-BE49-F238E27FC236}">
                <a16:creationId xmlns:a16="http://schemas.microsoft.com/office/drawing/2014/main" id="{6648F81B-3DA9-8AC4-F270-169A88D81828}"/>
              </a:ext>
            </a:extLst>
          </p:cNvPr>
          <p:cNvSpPr>
            <a:spLocks noGrp="1"/>
          </p:cNvSpPr>
          <p:nvPr>
            <p:ph type="ftr" sz="quarter" idx="11"/>
          </p:nvPr>
        </p:nvSpPr>
        <p:spPr/>
        <p:txBody>
          <a:bodyPr/>
          <a:lstStyle/>
          <a:p>
            <a:r>
              <a:rPr lang="nb-NO"/>
              <a:t>Årsplan Rakkerungan gårdsbarnehage 2022-2023</a:t>
            </a:r>
            <a:endParaRPr lang="nb-NO" dirty="0"/>
          </a:p>
        </p:txBody>
      </p:sp>
      <p:sp>
        <p:nvSpPr>
          <p:cNvPr id="7" name="Plassholder for lysbildenummer 6">
            <a:extLst>
              <a:ext uri="{FF2B5EF4-FFF2-40B4-BE49-F238E27FC236}">
                <a16:creationId xmlns:a16="http://schemas.microsoft.com/office/drawing/2014/main" id="{ABBFBBA0-B4C5-DD53-1F34-02827A638C3F}"/>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18892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B48E71B-6449-3AC9-E998-9379BC94D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FFAEA2A-20B9-E5C2-0559-75824AB6B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4C34E05-7D07-B589-31DC-1A2BE8DA8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7EC53-1DB9-40F6-A352-40F00A13AD51}" type="datetime1">
              <a:rPr lang="nb-NO" smtClean="0"/>
              <a:t>05.09.2024</a:t>
            </a:fld>
            <a:endParaRPr lang="nb-NO"/>
          </a:p>
        </p:txBody>
      </p:sp>
      <p:sp>
        <p:nvSpPr>
          <p:cNvPr id="5" name="Plassholder for bunntekst 4">
            <a:extLst>
              <a:ext uri="{FF2B5EF4-FFF2-40B4-BE49-F238E27FC236}">
                <a16:creationId xmlns:a16="http://schemas.microsoft.com/office/drawing/2014/main" id="{65D883CD-C053-19BE-76CB-EDF58842FF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Årsplan Rakkerungan gårdsbarnehage 2022-2023</a:t>
            </a:r>
            <a:endParaRPr lang="nb-NO" dirty="0"/>
          </a:p>
        </p:txBody>
      </p:sp>
      <p:sp>
        <p:nvSpPr>
          <p:cNvPr id="6" name="Plassholder for lysbildenummer 5">
            <a:extLst>
              <a:ext uri="{FF2B5EF4-FFF2-40B4-BE49-F238E27FC236}">
                <a16:creationId xmlns:a16="http://schemas.microsoft.com/office/drawing/2014/main" id="{F3A1B9BD-207E-8404-9B95-98586D7852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A9052-C1DC-4B90-A34A-F1F9EF0D18CE}" type="slidenum">
              <a:rPr lang="nb-NO" smtClean="0"/>
              <a:t>‹#›</a:t>
            </a:fld>
            <a:endParaRPr lang="nb-NO"/>
          </a:p>
        </p:txBody>
      </p:sp>
    </p:spTree>
    <p:extLst>
      <p:ext uri="{BB962C8B-B14F-4D97-AF65-F5344CB8AC3E}">
        <p14:creationId xmlns:p14="http://schemas.microsoft.com/office/powerpoint/2010/main" val="1028957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3" Type="http://schemas.openxmlformats.org/officeDocument/2006/relationships/slide" Target="slide4.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slide" Target="slide7.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 Id="rId14" Type="http://schemas.openxmlformats.org/officeDocument/2006/relationships/slide" Target="slide19.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22.xml"/><Relationship Id="rId7" Type="http://schemas.openxmlformats.org/officeDocument/2006/relationships/slide" Target="slide26.xml"/><Relationship Id="rId2"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4.xml"/><Relationship Id="rId10" Type="http://schemas.openxmlformats.org/officeDocument/2006/relationships/slide" Target="slide31.xml"/><Relationship Id="rId4" Type="http://schemas.openxmlformats.org/officeDocument/2006/relationships/slide" Target="slide23.xml"/><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Font, sirkel, logo&#10;&#10;Automatisk generert beskrivelse">
            <a:extLst>
              <a:ext uri="{FF2B5EF4-FFF2-40B4-BE49-F238E27FC236}">
                <a16:creationId xmlns:a16="http://schemas.microsoft.com/office/drawing/2014/main" id="{99D34BA8-5D7C-1110-81B4-B9CB1199C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4" y="380994"/>
            <a:ext cx="6096012" cy="6096012"/>
          </a:xfrm>
          <a:prstGeom prst="rect">
            <a:avLst/>
          </a:prstGeom>
        </p:spPr>
      </p:pic>
    </p:spTree>
    <p:extLst>
      <p:ext uri="{BB962C8B-B14F-4D97-AF65-F5344CB8AC3E}">
        <p14:creationId xmlns:p14="http://schemas.microsoft.com/office/powerpoint/2010/main" val="1384138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4062651"/>
          </a:xfrm>
          <a:prstGeom prst="rect">
            <a:avLst/>
          </a:prstGeom>
        </p:spPr>
        <p:txBody>
          <a:bodyPr wrap="square">
            <a:spAutoFit/>
          </a:bodyPr>
          <a:lstStyle/>
          <a:p>
            <a:r>
              <a:rPr lang="nb-NO" sz="1600" b="1" dirty="0">
                <a:solidFill>
                  <a:srgbClr val="558ED5"/>
                </a:solidFill>
              </a:rPr>
              <a:t>Reggio Emilia</a:t>
            </a:r>
          </a:p>
          <a:p>
            <a:r>
              <a:rPr lang="nb-NO" sz="1400" dirty="0">
                <a:latin typeface="+mj-lt"/>
              </a:rPr>
              <a:t>Vi er en Reggio Emilia inspirert barnehage og gjennom denne pedagogikken arbeider vi hele tiden med å videreutvikle vårt pedagogiske innhold slik at det til enhver tid er til det beste for alle barna i barnehagen vår. (For en mer detaljert innføring i Reggio Emilia pedagogikken, ta en titt på hjemmesiden vår). Gjennom hele årsplanen kan dere lese om hvordan vi jobber gjennom denne pedagogikken. Og her kommer en kort presentasjon av hvordan Reggio Emilia har utviklet vårt </a:t>
            </a:r>
            <a:r>
              <a:rPr lang="nb-NO" sz="1400" dirty="0" err="1">
                <a:latin typeface="+mj-lt"/>
              </a:rPr>
              <a:t>barnesyn</a:t>
            </a:r>
            <a:r>
              <a:rPr lang="nb-NO" sz="1400" dirty="0">
                <a:latin typeface="+mj-lt"/>
              </a:rPr>
              <a:t> og visjon.</a:t>
            </a:r>
          </a:p>
          <a:p>
            <a:r>
              <a:rPr lang="nb-NO" sz="1400" dirty="0"/>
              <a:t> </a:t>
            </a:r>
          </a:p>
          <a:p>
            <a:r>
              <a:rPr lang="nb-NO" sz="1400" b="1" dirty="0"/>
              <a:t>Rakkerungan gårdsbarnehages visjon:</a:t>
            </a:r>
          </a:p>
          <a:p>
            <a:r>
              <a:rPr lang="nb-NO" sz="1400" dirty="0">
                <a:latin typeface="+mj-lt"/>
              </a:rPr>
              <a:t>"For barn med 100 språk" er hentet fra denne pedagogikken. Vi jobber ut ifra den tanken om at alle barn har sin måte å uttrykke seg på og gjerne 100 måter å gjøre dette på. Det er derfor viktig at vi er lydhøre for disse uttrykkene og legger til rette for at hvert enkelt barn får utviklet sin individualitet og tro på seg selv og sitt uttrykk. </a:t>
            </a:r>
          </a:p>
          <a:p>
            <a:endParaRPr lang="nb-NO" sz="1600" b="1" dirty="0">
              <a:solidFill>
                <a:srgbClr val="558ED5"/>
              </a:solidFill>
            </a:endParaRPr>
          </a:p>
          <a:p>
            <a:r>
              <a:rPr lang="nb-NO" sz="1600" b="1" dirty="0">
                <a:solidFill>
                  <a:srgbClr val="558ED5"/>
                </a:solidFill>
              </a:rPr>
              <a:t>Rakkerungan gårdsbarnehages </a:t>
            </a:r>
            <a:r>
              <a:rPr lang="nb-NO" sz="1600" b="1" dirty="0" err="1">
                <a:solidFill>
                  <a:srgbClr val="558ED5"/>
                </a:solidFill>
              </a:rPr>
              <a:t>barnesyn</a:t>
            </a:r>
            <a:r>
              <a:rPr lang="nb-NO" sz="1600" b="1" dirty="0">
                <a:solidFill>
                  <a:srgbClr val="558ED5"/>
                </a:solidFill>
              </a:rPr>
              <a:t>: </a:t>
            </a:r>
          </a:p>
          <a:p>
            <a:pPr marL="285748" indent="-285748">
              <a:buFont typeface="Arial"/>
              <a:buChar char="•"/>
            </a:pPr>
            <a:r>
              <a:rPr lang="nb-NO" sz="1400" dirty="0"/>
              <a:t> </a:t>
            </a:r>
            <a:r>
              <a:rPr lang="nb-NO" sz="1400" dirty="0">
                <a:latin typeface="+mj-lt"/>
              </a:rPr>
              <a:t>Vi mener at alle barn er kompetente, intelligente individer som skal anerkjennes for den de er. </a:t>
            </a:r>
          </a:p>
          <a:p>
            <a:pPr marL="285748" indent="-285748">
              <a:buFont typeface="Arial"/>
              <a:buChar char="•"/>
            </a:pPr>
            <a:r>
              <a:rPr lang="nb-NO" sz="1400" dirty="0">
                <a:latin typeface="+mj-lt"/>
              </a:rPr>
              <a:t> Vi mener at alle barn har positive egenskaper og alle har noe å tilføre fellesskapet i barnehagen. </a:t>
            </a:r>
          </a:p>
          <a:p>
            <a:pPr marL="285748" indent="-285748">
              <a:buFont typeface="Arial"/>
              <a:buChar char="•"/>
            </a:pPr>
            <a:r>
              <a:rPr lang="nb-NO" sz="1400" dirty="0">
                <a:latin typeface="+mj-lt"/>
              </a:rPr>
              <a:t> Vi mener at alle barn er produsenter, ikke konsumenter i sitt eget liv. Gjennom veiledning og ikke styring skal barna utvikle kunnskap, erfaring og selvet. </a:t>
            </a:r>
          </a:p>
        </p:txBody>
      </p:sp>
      <p:sp>
        <p:nvSpPr>
          <p:cNvPr id="3" name="Plassholder for lysbildenummer 2">
            <a:extLst>
              <a:ext uri="{FF2B5EF4-FFF2-40B4-BE49-F238E27FC236}">
                <a16:creationId xmlns:a16="http://schemas.microsoft.com/office/drawing/2014/main" id="{154E9E4C-D950-9841-8809-BD2DF076AD1A}"/>
              </a:ext>
            </a:extLst>
          </p:cNvPr>
          <p:cNvSpPr>
            <a:spLocks noGrp="1"/>
          </p:cNvSpPr>
          <p:nvPr>
            <p:ph type="sldNum" sz="quarter" idx="12"/>
          </p:nvPr>
        </p:nvSpPr>
        <p:spPr/>
        <p:txBody>
          <a:bodyPr/>
          <a:lstStyle/>
          <a:p>
            <a:r>
              <a:rPr lang="nb-NO" dirty="0"/>
              <a:t>s.</a:t>
            </a:r>
            <a:fld id="{325755D3-EA28-0542-B948-A1FBE47D7EDF}" type="slidenum">
              <a:rPr lang="nb-NO" smtClean="0"/>
              <a:t>10</a:t>
            </a:fld>
            <a:endParaRPr lang="nb-NO" dirty="0"/>
          </a:p>
        </p:txBody>
      </p:sp>
      <p:sp>
        <p:nvSpPr>
          <p:cNvPr id="5" name="Plassholder for bunntekst 3">
            <a:extLst>
              <a:ext uri="{FF2B5EF4-FFF2-40B4-BE49-F238E27FC236}">
                <a16:creationId xmlns:a16="http://schemas.microsoft.com/office/drawing/2014/main" id="{8EA24198-4B96-8D57-D73D-1AF9EB03F978}"/>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pic>
        <p:nvPicPr>
          <p:cNvPr id="6" name="Bilde 5" descr="Et bilde som inneholder høy, gris, buskap, strå&#10;&#10;Automatisk generert beskrivelse">
            <a:extLst>
              <a:ext uri="{FF2B5EF4-FFF2-40B4-BE49-F238E27FC236}">
                <a16:creationId xmlns:a16="http://schemas.microsoft.com/office/drawing/2014/main" id="{BE414381-EEE6-029F-8D98-A33EB43B61A0}"/>
              </a:ext>
            </a:extLst>
          </p:cNvPr>
          <p:cNvPicPr>
            <a:picLocks noChangeAspect="1"/>
          </p:cNvPicPr>
          <p:nvPr/>
        </p:nvPicPr>
        <p:blipFill rotWithShape="1">
          <a:blip r:embed="rId2">
            <a:extLst>
              <a:ext uri="{28A0092B-C50C-407E-A947-70E740481C1C}">
                <a14:useLocalDpi xmlns:a14="http://schemas.microsoft.com/office/drawing/2010/main" val="0"/>
              </a:ext>
            </a:extLst>
          </a:blip>
          <a:srcRect t="25233"/>
          <a:stretch/>
        </p:blipFill>
        <p:spPr>
          <a:xfrm>
            <a:off x="6057666" y="4739148"/>
            <a:ext cx="1691486" cy="1686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2710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2677656"/>
          </a:xfrm>
          <a:prstGeom prst="rect">
            <a:avLst/>
          </a:prstGeom>
        </p:spPr>
        <p:txBody>
          <a:bodyPr wrap="square">
            <a:spAutoFit/>
          </a:bodyPr>
          <a:lstStyle/>
          <a:p>
            <a:r>
              <a:rPr lang="nb-NO" sz="1400" b="1" dirty="0">
                <a:solidFill>
                  <a:srgbClr val="558ED5"/>
                </a:solidFill>
              </a:rPr>
              <a:t>Reggio Emilia – en kort presentasjon</a:t>
            </a:r>
          </a:p>
          <a:p>
            <a:r>
              <a:rPr lang="nb-NO" sz="1400" dirty="0"/>
              <a:t>Grunntanken hos Reggio er at barn lærer og blir inspirert av hverandre gjennom lek og ulike aktiviteter. </a:t>
            </a:r>
          </a:p>
          <a:p>
            <a:r>
              <a:rPr lang="nb-NO" sz="1400" dirty="0"/>
              <a:t>Barn lærer gjennom å konstruere sin egen kunnskap sammen med andre barn, omgivelsene sine og nysgjerrige voksne.</a:t>
            </a:r>
          </a:p>
          <a:p>
            <a:r>
              <a:rPr lang="nb-NO" sz="1400" dirty="0"/>
              <a:t> Reggio Emilia-filosofien står for en pedagogisk arbeidsmåte som er forankret i en humanistisk livsholdning som bygger på en sterk tro på menneskets muligheter, en dyp respekt for barnet og en overbevisning om at alle barn fødes rike og intelligente, med en sterk iboende drivkraft til å utforske verden. Barn lærer best ved selv å være aktive, nysgjerrige og forskende i et stimulerende miljø.    </a:t>
            </a:r>
          </a:p>
          <a:p>
            <a:r>
              <a:rPr lang="nb-NO" sz="1400" b="1" dirty="0"/>
              <a:t>Hvordan denne pedagogikken kommer til uttrykk hos oss kan du lese gjennom hele årsplanen og for en mer detaljert innføring, ta en titt på hjemmesiden vår.</a:t>
            </a:r>
            <a:endParaRPr lang="nb-NO" sz="1400" dirty="0"/>
          </a:p>
          <a:p>
            <a:endParaRPr lang="nb-NO" sz="1400" dirty="0"/>
          </a:p>
          <a:p>
            <a:endParaRPr lang="nb-NO" sz="1400" dirty="0"/>
          </a:p>
        </p:txBody>
      </p:sp>
      <p:sp>
        <p:nvSpPr>
          <p:cNvPr id="7" name="Plassholder for lysbildenummer 6">
            <a:extLst>
              <a:ext uri="{FF2B5EF4-FFF2-40B4-BE49-F238E27FC236}">
                <a16:creationId xmlns:a16="http://schemas.microsoft.com/office/drawing/2014/main" id="{B2E0B59B-8C54-834F-881C-95C6DBF331DC}"/>
              </a:ext>
            </a:extLst>
          </p:cNvPr>
          <p:cNvSpPr>
            <a:spLocks noGrp="1"/>
          </p:cNvSpPr>
          <p:nvPr>
            <p:ph type="sldNum" sz="quarter" idx="12"/>
          </p:nvPr>
        </p:nvSpPr>
        <p:spPr/>
        <p:txBody>
          <a:bodyPr/>
          <a:lstStyle/>
          <a:p>
            <a:r>
              <a:rPr lang="nb-NO" dirty="0"/>
              <a:t>s.</a:t>
            </a:r>
            <a:fld id="{325755D3-EA28-0542-B948-A1FBE47D7EDF}" type="slidenum">
              <a:rPr lang="nb-NO" smtClean="0"/>
              <a:t>11</a:t>
            </a:fld>
            <a:endParaRPr lang="nb-NO" dirty="0"/>
          </a:p>
        </p:txBody>
      </p:sp>
      <p:sp>
        <p:nvSpPr>
          <p:cNvPr id="8" name="TekstSylinder 7">
            <a:extLst>
              <a:ext uri="{FF2B5EF4-FFF2-40B4-BE49-F238E27FC236}">
                <a16:creationId xmlns:a16="http://schemas.microsoft.com/office/drawing/2014/main" id="{020E8C1C-A5AC-7D45-A24E-BCE8E7A8016D}"/>
              </a:ext>
            </a:extLst>
          </p:cNvPr>
          <p:cNvSpPr txBox="1"/>
          <p:nvPr/>
        </p:nvSpPr>
        <p:spPr>
          <a:xfrm>
            <a:off x="5340605" y="4934186"/>
            <a:ext cx="3876382" cy="553998"/>
          </a:xfrm>
          <a:prstGeom prst="rect">
            <a:avLst/>
          </a:prstGeom>
          <a:noFill/>
        </p:spPr>
        <p:txBody>
          <a:bodyPr wrap="none" rtlCol="0">
            <a:spAutoFit/>
          </a:bodyPr>
          <a:lstStyle/>
          <a:p>
            <a:r>
              <a:rPr lang="nb-NO" sz="1000" i="1" dirty="0">
                <a:solidFill>
                  <a:schemeClr val="tx1">
                    <a:alpha val="50000"/>
                  </a:schemeClr>
                </a:solidFill>
                <a:latin typeface="ClaphappyLight" panose="02000303000000000000" pitchFamily="2" charset="0"/>
                <a:ea typeface="ClaphappyLight" panose="02000303000000000000" pitchFamily="2" charset="0"/>
              </a:rPr>
              <a:t>"Opplevelser med kunst og kultur i barnehagen </a:t>
            </a:r>
          </a:p>
          <a:p>
            <a:r>
              <a:rPr lang="nb-NO" sz="1000" i="1" dirty="0">
                <a:solidFill>
                  <a:schemeClr val="tx1">
                    <a:alpha val="50000"/>
                  </a:schemeClr>
                </a:solidFill>
                <a:latin typeface="ClaphappyLight" panose="02000303000000000000" pitchFamily="2" charset="0"/>
                <a:ea typeface="ClaphappyLight" panose="02000303000000000000" pitchFamily="2" charset="0"/>
              </a:rPr>
              <a:t>kan legge grunnlag for tilhørighet, deltakelse og eget skapende arbeid"</a:t>
            </a:r>
          </a:p>
          <a:p>
            <a:r>
              <a:rPr lang="nb-NO" sz="1000" i="1" dirty="0">
                <a:solidFill>
                  <a:schemeClr val="tx1">
                    <a:alpha val="50000"/>
                  </a:schemeClr>
                </a:solidFill>
                <a:latin typeface="ClaphappyLight" panose="02000303000000000000" pitchFamily="2" charset="0"/>
                <a:ea typeface="ClaphappyLight" panose="02000303000000000000" pitchFamily="2" charset="0"/>
              </a:rPr>
              <a:t>(Rammeplanen)</a:t>
            </a:r>
          </a:p>
        </p:txBody>
      </p:sp>
      <p:pic>
        <p:nvPicPr>
          <p:cNvPr id="6" name="Bilde 5" descr="Et bilde som inneholder bord, innendørs, mat, frukt&#10;&#10;Automatisk generert beskrivelse">
            <a:extLst>
              <a:ext uri="{FF2B5EF4-FFF2-40B4-BE49-F238E27FC236}">
                <a16:creationId xmlns:a16="http://schemas.microsoft.com/office/drawing/2014/main" id="{DABFF068-55A1-1915-B709-F468F91A8729}"/>
              </a:ext>
            </a:extLst>
          </p:cNvPr>
          <p:cNvPicPr>
            <a:picLocks noChangeAspect="1"/>
          </p:cNvPicPr>
          <p:nvPr/>
        </p:nvPicPr>
        <p:blipFill>
          <a:blip r:embed="rId2"/>
          <a:stretch>
            <a:fillRect/>
          </a:stretch>
        </p:blipFill>
        <p:spPr>
          <a:xfrm>
            <a:off x="2733368" y="3429000"/>
            <a:ext cx="1838206" cy="2450942"/>
          </a:xfrm>
          <a:prstGeom prst="rect">
            <a:avLst/>
          </a:prstGeom>
          <a:effectLst>
            <a:outerShdw blurRad="50800" dist="38100" dir="2700000" algn="tl" rotWithShape="0">
              <a:prstClr val="black">
                <a:alpha val="40000"/>
              </a:prstClr>
            </a:outerShdw>
          </a:effectLst>
        </p:spPr>
      </p:pic>
      <p:sp>
        <p:nvSpPr>
          <p:cNvPr id="4" name="Plassholder for bunntekst 3">
            <a:extLst>
              <a:ext uri="{FF2B5EF4-FFF2-40B4-BE49-F238E27FC236}">
                <a16:creationId xmlns:a16="http://schemas.microsoft.com/office/drawing/2014/main" id="{0413E82F-BD75-A52E-D6F4-45F01370C7CA}"/>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406680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3364447"/>
          </a:xfrm>
          <a:prstGeom prst="rect">
            <a:avLst/>
          </a:prstGeom>
        </p:spPr>
        <p:txBody>
          <a:bodyPr wrap="square">
            <a:spAutoFit/>
          </a:bodyPr>
          <a:lstStyle/>
          <a:p>
            <a:r>
              <a:rPr lang="nb-NO" sz="1600" b="1" dirty="0">
                <a:solidFill>
                  <a:srgbClr val="558ED5"/>
                </a:solidFill>
              </a:rPr>
              <a:t>Ny i barnehagen </a:t>
            </a:r>
          </a:p>
          <a:p>
            <a:r>
              <a:rPr lang="nb-NO" sz="1400" dirty="0"/>
              <a:t>Som nye foreldre og nytt barn i Rakkerungan gårdsbarnehage ønsker vi å ta dere imot med varme og åpne armer. For oss er det viktig at dere alle føler dere sett og hørt hos oss. Dette skaper tillit og trygghet. De første dagene i barnehagen handler om å skape en trygg hverdag for deres barn. Dette er noe vi bruker mye tid på. Så hver tilvenning i barnehagen er helt individuell og tilrettelegges etter behov. Men vi har noen standard rutiner som gjennomføres hver gang. </a:t>
            </a:r>
          </a:p>
          <a:p>
            <a:endParaRPr lang="nb-NO" sz="1400" dirty="0"/>
          </a:p>
          <a:p>
            <a:r>
              <a:rPr lang="nb-NO" sz="1400" dirty="0"/>
              <a:t>Slik vil vi motta barnet ditt i barnehagen vår:  </a:t>
            </a:r>
          </a:p>
          <a:p>
            <a:pPr lvl="0"/>
            <a:r>
              <a:rPr lang="nb-NO" sz="1400" dirty="0"/>
              <a:t>Dere vil motta et velkomstbrev på e-post før dere begynner. Brevet inneholder praktisk informasjon om alt dere trenger å vite omkring oppstart og innkjøring i barnehagen.</a:t>
            </a:r>
          </a:p>
          <a:p>
            <a:pPr lvl="0"/>
            <a:r>
              <a:rPr lang="nb-NO" sz="1400" dirty="0"/>
              <a:t>Vi tilbyr besøksdag før dere begynner i barnehagen. Dette står i velkomstbrevet.</a:t>
            </a:r>
          </a:p>
          <a:p>
            <a:pPr lvl="0"/>
            <a:r>
              <a:rPr lang="nb-NO" sz="1400" dirty="0"/>
              <a:t>Når dere begynner får barnet en primærkontakt – denne ansatte skal passe ekstra godt på dere den førsten tiden og sikre at dere får en god start i barnehagen. </a:t>
            </a:r>
          </a:p>
          <a:p>
            <a:pPr lvl="0"/>
            <a:r>
              <a:rPr lang="nb-NO" sz="1400" dirty="0"/>
              <a:t>Vi tilbyr en oppstarts samtale med </a:t>
            </a:r>
            <a:r>
              <a:rPr lang="nb-NO" sz="1400" dirty="0" err="1"/>
              <a:t>ped.leder</a:t>
            </a:r>
            <a:r>
              <a:rPr lang="nb-NO" sz="1400" dirty="0"/>
              <a:t>/primærkontakt i sammenheng med innkjøring i barnehagen. </a:t>
            </a:r>
          </a:p>
          <a:p>
            <a:pPr>
              <a:lnSpc>
                <a:spcPct val="110000"/>
              </a:lnSpc>
              <a:spcAft>
                <a:spcPts val="600"/>
              </a:spcAft>
            </a:pPr>
            <a:endParaRPr lang="nb-NO" sz="1400" dirty="0"/>
          </a:p>
        </p:txBody>
      </p:sp>
      <p:sp>
        <p:nvSpPr>
          <p:cNvPr id="3" name="Plassholder for lysbildenummer 2">
            <a:extLst>
              <a:ext uri="{FF2B5EF4-FFF2-40B4-BE49-F238E27FC236}">
                <a16:creationId xmlns:a16="http://schemas.microsoft.com/office/drawing/2014/main" id="{83E8F2DB-4F2F-0F44-9A5A-56D0A638021E}"/>
              </a:ext>
            </a:extLst>
          </p:cNvPr>
          <p:cNvSpPr>
            <a:spLocks noGrp="1"/>
          </p:cNvSpPr>
          <p:nvPr>
            <p:ph type="sldNum" sz="quarter" idx="12"/>
          </p:nvPr>
        </p:nvSpPr>
        <p:spPr/>
        <p:txBody>
          <a:bodyPr/>
          <a:lstStyle/>
          <a:p>
            <a:r>
              <a:rPr lang="nb-NO" dirty="0"/>
              <a:t>s.</a:t>
            </a:r>
            <a:fld id="{325755D3-EA28-0542-B948-A1FBE47D7EDF}" type="slidenum">
              <a:rPr lang="nb-NO" smtClean="0"/>
              <a:t>12</a:t>
            </a:fld>
            <a:endParaRPr lang="nb-NO" dirty="0"/>
          </a:p>
        </p:txBody>
      </p:sp>
      <p:sp>
        <p:nvSpPr>
          <p:cNvPr id="5" name="Plassholder for bunntekst 3">
            <a:extLst>
              <a:ext uri="{FF2B5EF4-FFF2-40B4-BE49-F238E27FC236}">
                <a16:creationId xmlns:a16="http://schemas.microsoft.com/office/drawing/2014/main" id="{962855F8-4EAA-55DC-CAD8-304016E15EBD}"/>
              </a:ext>
            </a:extLst>
          </p:cNvPr>
          <p:cNvSpPr txBox="1">
            <a:spLocks/>
          </p:cNvSpPr>
          <p:nvPr/>
        </p:nvSpPr>
        <p:spPr>
          <a:xfrm>
            <a:off x="2090928"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1143274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3"/>
            <a:ext cx="7991856" cy="1640898"/>
          </a:xfrm>
          <a:prstGeom prst="rect">
            <a:avLst/>
          </a:prstGeom>
        </p:spPr>
        <p:txBody>
          <a:bodyPr wrap="square">
            <a:spAutoFit/>
          </a:bodyPr>
          <a:lstStyle/>
          <a:p>
            <a:r>
              <a:rPr lang="nb-NO" sz="1600" b="1" dirty="0">
                <a:solidFill>
                  <a:srgbClr val="5890D6"/>
                </a:solidFill>
              </a:rPr>
              <a:t>Overganger innad i barnehagen</a:t>
            </a:r>
          </a:p>
          <a:p>
            <a:r>
              <a:rPr lang="nb-NO" sz="1400" dirty="0"/>
              <a:t>Slik vil vi legge til rette for at barn og foreldre får tid og rom til å bli kjent med barna og personalet når de bytter barnegruppe: </a:t>
            </a:r>
          </a:p>
          <a:p>
            <a:r>
              <a:rPr lang="nb-NO" sz="1400" dirty="0"/>
              <a:t>For å gjøre overgangen fra liten til stor avd. (Skogstroll) best mulig er barna som skal begynne på Skogstroll  til høsten med på minimum 1 tur i uka fra våren og til sommerferien. Slik får de ta del i Skogstroll sine rutiner og de blir bedre kjent med barn og voksne. Vi tilpasser overgangen etter barnas behov.</a:t>
            </a:r>
          </a:p>
          <a:p>
            <a:pPr>
              <a:lnSpc>
                <a:spcPct val="110000"/>
              </a:lnSpc>
              <a:spcAft>
                <a:spcPts val="600"/>
              </a:spcAft>
            </a:pPr>
            <a:endParaRPr lang="nb-NO" sz="1400" dirty="0"/>
          </a:p>
        </p:txBody>
      </p:sp>
      <p:sp>
        <p:nvSpPr>
          <p:cNvPr id="3" name="Plassholder for lysbildenummer 2">
            <a:extLst>
              <a:ext uri="{FF2B5EF4-FFF2-40B4-BE49-F238E27FC236}">
                <a16:creationId xmlns:a16="http://schemas.microsoft.com/office/drawing/2014/main" id="{17918481-3CF4-514F-A34F-F18E50E91B04}"/>
              </a:ext>
            </a:extLst>
          </p:cNvPr>
          <p:cNvSpPr>
            <a:spLocks noGrp="1"/>
          </p:cNvSpPr>
          <p:nvPr>
            <p:ph type="sldNum" sz="quarter" idx="12"/>
          </p:nvPr>
        </p:nvSpPr>
        <p:spPr/>
        <p:txBody>
          <a:bodyPr/>
          <a:lstStyle/>
          <a:p>
            <a:r>
              <a:rPr lang="nb-NO" dirty="0"/>
              <a:t>s.</a:t>
            </a:r>
            <a:fld id="{325755D3-EA28-0542-B948-A1FBE47D7EDF}" type="slidenum">
              <a:rPr lang="nb-NO" smtClean="0"/>
              <a:t>13</a:t>
            </a:fld>
            <a:endParaRPr lang="nb-NO" dirty="0"/>
          </a:p>
        </p:txBody>
      </p:sp>
      <p:sp>
        <p:nvSpPr>
          <p:cNvPr id="10" name="Plassholder for bunntekst 3">
            <a:extLst>
              <a:ext uri="{FF2B5EF4-FFF2-40B4-BE49-F238E27FC236}">
                <a16:creationId xmlns:a16="http://schemas.microsoft.com/office/drawing/2014/main" id="{BEA8F396-5828-3B7D-FACC-153FCB4F379A}"/>
              </a:ext>
            </a:extLst>
          </p:cNvPr>
          <p:cNvSpPr txBox="1">
            <a:spLocks/>
          </p:cNvSpPr>
          <p:nvPr/>
        </p:nvSpPr>
        <p:spPr>
          <a:xfrm>
            <a:off x="2090928"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3090874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4031873"/>
          </a:xfrm>
          <a:prstGeom prst="rect">
            <a:avLst/>
          </a:prstGeom>
        </p:spPr>
        <p:txBody>
          <a:bodyPr wrap="square">
            <a:spAutoFit/>
          </a:bodyPr>
          <a:lstStyle/>
          <a:p>
            <a:r>
              <a:rPr lang="nb-NO" sz="1600" b="1" dirty="0">
                <a:solidFill>
                  <a:srgbClr val="5890D6"/>
                </a:solidFill>
              </a:rPr>
              <a:t>Overgang barnehage – SFO/ skole</a:t>
            </a:r>
            <a:r>
              <a:rPr lang="nb-NO" sz="1400" b="1" dirty="0"/>
              <a:t> </a:t>
            </a:r>
          </a:p>
          <a:p>
            <a:r>
              <a:rPr lang="nb-NO" sz="1400" dirty="0">
                <a:latin typeface="+mj-lt"/>
              </a:rPr>
              <a:t>Barn skal ha et sammenhengende læringsløp fra barnehage til SFO og skole. Et samarbeid mellom barnehagen og SFO/ skolen er derfor viktig. Kristiansand kommune har utarbeidet rutiner for dette samarbeidet. Både foreldre og barn deltar i arbeidet for å skape en trygg og god overgang. Barnehagen sender i samråd med foreldre et overføringsskjema til SFO/ skole der også barnet har fått bidra med informasjon. </a:t>
            </a:r>
          </a:p>
          <a:p>
            <a:endParaRPr lang="nb-NO" sz="1400" dirty="0"/>
          </a:p>
          <a:p>
            <a:r>
              <a:rPr lang="nb-NO" sz="1600" b="1" dirty="0">
                <a:solidFill>
                  <a:srgbClr val="5890D6"/>
                </a:solidFill>
              </a:rPr>
              <a:t>Slik forbereder barnehagen overgangen til skole for det enkelte barn:</a:t>
            </a:r>
            <a:r>
              <a:rPr lang="nb-NO" sz="1600" b="1" dirty="0"/>
              <a:t> </a:t>
            </a:r>
          </a:p>
          <a:p>
            <a:pPr marL="285748" indent="-285748">
              <a:buFont typeface="Arial" panose="020B0604020202020204" pitchFamily="34" charset="0"/>
              <a:buChar char="•"/>
            </a:pPr>
            <a:r>
              <a:rPr lang="nb-NO" sz="1400" dirty="0">
                <a:latin typeface="+mj-lt"/>
              </a:rPr>
              <a:t>Førskoleklubb med ulike skoleforberedende aktiviteter.</a:t>
            </a:r>
          </a:p>
          <a:p>
            <a:pPr marL="285748" indent="-285748">
              <a:buFont typeface="Arial" panose="020B0604020202020204" pitchFamily="34" charset="0"/>
              <a:buChar char="•"/>
            </a:pPr>
            <a:r>
              <a:rPr lang="nb-NO" sz="1400" dirty="0">
                <a:latin typeface="+mj-lt"/>
              </a:rPr>
              <a:t>De får mer ansvar for seg selv, og vi jobber mot at de skal bli mer selvstendige.</a:t>
            </a:r>
          </a:p>
          <a:p>
            <a:pPr marL="285748" indent="-285748">
              <a:buFont typeface="Arial" panose="020B0604020202020204" pitchFamily="34" charset="0"/>
              <a:buChar char="•"/>
            </a:pPr>
            <a:r>
              <a:rPr lang="nb-NO" sz="1400" dirty="0">
                <a:latin typeface="+mj-lt"/>
              </a:rPr>
              <a:t>Vi samarbeider med forskjellige barnehager i nærområdet.</a:t>
            </a:r>
          </a:p>
          <a:p>
            <a:pPr marL="285748" indent="-285748">
              <a:buFont typeface="Arial" panose="020B0604020202020204" pitchFamily="34" charset="0"/>
              <a:buChar char="•"/>
            </a:pPr>
            <a:r>
              <a:rPr lang="nb-NO" sz="1400" dirty="0">
                <a:latin typeface="+mj-lt"/>
              </a:rPr>
              <a:t>På våren besøker vi de skolene barna skal begynne på til høsten.</a:t>
            </a:r>
          </a:p>
          <a:p>
            <a:pPr marL="285748" indent="-285748">
              <a:buFont typeface="Arial" panose="020B0604020202020204" pitchFamily="34" charset="0"/>
              <a:buChar char="•"/>
            </a:pPr>
            <a:r>
              <a:rPr lang="nb-NO" sz="1400" dirty="0">
                <a:latin typeface="+mj-lt"/>
              </a:rPr>
              <a:t>Vi har foreldresamtaler med fokus på overgangen til skole, samt oversendelse av et overgangsskjema til skolen. </a:t>
            </a:r>
          </a:p>
          <a:p>
            <a:pPr marL="285748" indent="-285748">
              <a:buFont typeface="Arial" panose="020B0604020202020204" pitchFamily="34" charset="0"/>
              <a:buChar char="•"/>
            </a:pPr>
            <a:r>
              <a:rPr lang="nb-NO" sz="1400" dirty="0">
                <a:latin typeface="+mj-lt"/>
              </a:rPr>
              <a:t> Vi har samtaler med barna om forventningene til skolestart. </a:t>
            </a:r>
          </a:p>
          <a:p>
            <a:pPr marL="285748" indent="-285748">
              <a:buFont typeface="Arial" panose="020B0604020202020204" pitchFamily="34" charset="0"/>
              <a:buChar char="•"/>
            </a:pPr>
            <a:r>
              <a:rPr lang="nb-NO" sz="1400" dirty="0">
                <a:latin typeface="+mj-lt"/>
              </a:rPr>
              <a:t>Vi bruker "overgangssekken" med aktiviteter som de også bruker på skolen, slik at det blir en rød tråd fra barnehagen til skolen.</a:t>
            </a:r>
            <a:endParaRPr lang="en-US" sz="1400" dirty="0">
              <a:latin typeface="+mj-lt"/>
            </a:endParaRPr>
          </a:p>
          <a:p>
            <a:pPr marL="285748" indent="-285748">
              <a:buFont typeface="Arial" panose="020B0604020202020204" pitchFamily="34" charset="0"/>
              <a:buChar char="•"/>
            </a:pPr>
            <a:r>
              <a:rPr lang="nb-NO" sz="1400" dirty="0">
                <a:latin typeface="+mj-lt"/>
              </a:rPr>
              <a:t> Som en avslutning på barnehagelivet har vi en super avslutningstur med overnatting i </a:t>
            </a:r>
            <a:r>
              <a:rPr lang="nb-NO" sz="1400" dirty="0" err="1">
                <a:latin typeface="+mj-lt"/>
              </a:rPr>
              <a:t>Abrahavn</a:t>
            </a:r>
            <a:r>
              <a:rPr lang="nb-NO" sz="1400" dirty="0">
                <a:latin typeface="+mj-lt"/>
              </a:rPr>
              <a:t>!</a:t>
            </a:r>
            <a:endParaRPr lang="en-US" sz="1400" dirty="0">
              <a:latin typeface="+mj-lt"/>
            </a:endParaRPr>
          </a:p>
        </p:txBody>
      </p:sp>
      <p:sp>
        <p:nvSpPr>
          <p:cNvPr id="3" name="Plassholder for lysbildenummer 2">
            <a:extLst>
              <a:ext uri="{FF2B5EF4-FFF2-40B4-BE49-F238E27FC236}">
                <a16:creationId xmlns:a16="http://schemas.microsoft.com/office/drawing/2014/main" id="{C30BFB1A-A324-1446-B2B0-37C634A3A856}"/>
              </a:ext>
            </a:extLst>
          </p:cNvPr>
          <p:cNvSpPr>
            <a:spLocks noGrp="1"/>
          </p:cNvSpPr>
          <p:nvPr>
            <p:ph type="sldNum" sz="quarter" idx="12"/>
          </p:nvPr>
        </p:nvSpPr>
        <p:spPr/>
        <p:txBody>
          <a:bodyPr/>
          <a:lstStyle/>
          <a:p>
            <a:r>
              <a:rPr lang="nb-NO"/>
              <a:t>s.</a:t>
            </a:r>
            <a:fld id="{325755D3-EA28-0542-B948-A1FBE47D7EDF}" type="slidenum">
              <a:rPr lang="nb-NO" smtClean="0"/>
              <a:t>14</a:t>
            </a:fld>
            <a:endParaRPr lang="nb-NO" dirty="0"/>
          </a:p>
        </p:txBody>
      </p:sp>
      <p:sp>
        <p:nvSpPr>
          <p:cNvPr id="5" name="Plassholder for bunntekst 3">
            <a:extLst>
              <a:ext uri="{FF2B5EF4-FFF2-40B4-BE49-F238E27FC236}">
                <a16:creationId xmlns:a16="http://schemas.microsoft.com/office/drawing/2014/main" id="{680C2978-CF8E-BF19-4D79-EED4727EEDAC}"/>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3591266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1D26325-809B-4843-9D0A-729167A63C59}"/>
              </a:ext>
            </a:extLst>
          </p:cNvPr>
          <p:cNvSpPr>
            <a:spLocks noGrp="1"/>
          </p:cNvSpPr>
          <p:nvPr>
            <p:ph type="sldNum" sz="quarter" idx="12"/>
          </p:nvPr>
        </p:nvSpPr>
        <p:spPr/>
        <p:txBody>
          <a:bodyPr/>
          <a:lstStyle/>
          <a:p>
            <a:r>
              <a:rPr lang="nb-NO" dirty="0"/>
              <a:t>s.</a:t>
            </a:r>
            <a:fld id="{325755D3-EA28-0542-B948-A1FBE47D7EDF}" type="slidenum">
              <a:rPr lang="nb-NO" smtClean="0"/>
              <a:t>15</a:t>
            </a:fld>
            <a:endParaRPr lang="nb-NO" dirty="0"/>
          </a:p>
        </p:txBody>
      </p:sp>
      <p:sp>
        <p:nvSpPr>
          <p:cNvPr id="8" name="TekstSylinder 7">
            <a:extLst>
              <a:ext uri="{FF2B5EF4-FFF2-40B4-BE49-F238E27FC236}">
                <a16:creationId xmlns:a16="http://schemas.microsoft.com/office/drawing/2014/main" id="{249A4093-4702-90CA-0FF8-ABC5898D7AF4}"/>
              </a:ext>
            </a:extLst>
          </p:cNvPr>
          <p:cNvSpPr txBox="1"/>
          <p:nvPr/>
        </p:nvSpPr>
        <p:spPr>
          <a:xfrm>
            <a:off x="2221585" y="866970"/>
            <a:ext cx="8063152" cy="2016386"/>
          </a:xfrm>
          <a:prstGeom prst="rect">
            <a:avLst/>
          </a:prstGeom>
          <a:noFill/>
        </p:spPr>
        <p:txBody>
          <a:bodyPr wrap="square">
            <a:spAutoFit/>
          </a:bodyPr>
          <a:lstStyle/>
          <a:p>
            <a:pPr>
              <a:spcBef>
                <a:spcPts val="200"/>
              </a:spcBef>
            </a:pPr>
            <a:r>
              <a:rPr lang="nb-NO" sz="1600" b="1" dirty="0">
                <a:solidFill>
                  <a:srgbClr val="5890D6"/>
                </a:solidFill>
                <a:effectLst/>
                <a:ea typeface="MS Gothic" panose="020B0609070205080204" pitchFamily="49" charset="-128"/>
                <a:cs typeface="Times New Roman" panose="02020603050405020304" pitchFamily="18" charset="0"/>
              </a:rPr>
              <a:t>Hva er barnehagens årsplan?</a:t>
            </a:r>
          </a:p>
          <a:p>
            <a:pPr>
              <a:lnSpc>
                <a:spcPct val="110000"/>
              </a:lnSpc>
              <a:spcAft>
                <a:spcPts val="600"/>
              </a:spcAft>
            </a:pPr>
            <a:r>
              <a:rPr lang="nb-NO" sz="1400" dirty="0">
                <a:effectLst/>
                <a:latin typeface="+mj-lt"/>
                <a:ea typeface="MS Mincho" panose="02020609040205080304" pitchFamily="49" charset="-128"/>
                <a:cs typeface="Arial" panose="020B0604020202020204" pitchFamily="34" charset="0"/>
              </a:rPr>
              <a:t>Loven sier at alle barnehager skal utarbeide en årsplan. Planen skal vise hvordan barnehagen jobber i tråd med Rammeplanen og lov om barnehager. Alt arbeid i barnehagen skal gjenspeile </a:t>
            </a:r>
            <a:r>
              <a:rPr lang="nb-NO" sz="1400" u="sng" dirty="0">
                <a:solidFill>
                  <a:srgbClr val="0000FF"/>
                </a:solidFill>
                <a:effectLst/>
                <a:latin typeface="+mj-lt"/>
                <a:ea typeface="MS Mincho" panose="02020609040205080304" pitchFamily="49" charset="-128"/>
                <a:cs typeface="Arial" panose="020B0604020202020204" pitchFamily="34" charset="0"/>
                <a:hlinkClick r:id="rId2"/>
              </a:rPr>
              <a:t>barnehagelovens formål, § 1</a:t>
            </a:r>
            <a:r>
              <a:rPr lang="nb-NO" sz="1400" dirty="0">
                <a:effectLst/>
                <a:latin typeface="+mj-lt"/>
                <a:ea typeface="MS Mincho" panose="02020609040205080304" pitchFamily="49" charset="-128"/>
                <a:cs typeface="Arial" panose="020B0604020202020204" pitchFamily="34" charset="0"/>
              </a:rPr>
              <a:t>. Årsplanen har en dobbel funksjon, den skal både være et arbeidsredskap for barnehagepersonalet internt og den skal dokumentere barnehagens valg og begrunnelser for praksis i forhold til samarbeidspartnere og foreldre. Den skal blant annet vise hvordan barnehagen arbeider med omsorg, lek, danning og læring. Her må også progresjon tydeliggjøres. I tillegg skal det utarbeides planer for kortere og lengre tidsrom og for ulike barnegrupper etter behov. </a:t>
            </a:r>
          </a:p>
        </p:txBody>
      </p:sp>
      <p:sp>
        <p:nvSpPr>
          <p:cNvPr id="4" name="Plassholder for bunntekst 3">
            <a:extLst>
              <a:ext uri="{FF2B5EF4-FFF2-40B4-BE49-F238E27FC236}">
                <a16:creationId xmlns:a16="http://schemas.microsoft.com/office/drawing/2014/main" id="{745068FA-5BAA-153E-077A-B0A06832B1F4}"/>
              </a:ext>
            </a:extLst>
          </p:cNvPr>
          <p:cNvSpPr txBox="1">
            <a:spLocks/>
          </p:cNvSpPr>
          <p:nvPr/>
        </p:nvSpPr>
        <p:spPr>
          <a:xfrm>
            <a:off x="2221585"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2560633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1D26325-809B-4843-9D0A-729167A63C59}"/>
              </a:ext>
            </a:extLst>
          </p:cNvPr>
          <p:cNvSpPr>
            <a:spLocks noGrp="1"/>
          </p:cNvSpPr>
          <p:nvPr>
            <p:ph type="sldNum" sz="quarter" idx="12"/>
          </p:nvPr>
        </p:nvSpPr>
        <p:spPr/>
        <p:txBody>
          <a:bodyPr/>
          <a:lstStyle/>
          <a:p>
            <a:r>
              <a:rPr lang="nb-NO" dirty="0"/>
              <a:t>s.</a:t>
            </a:r>
            <a:fld id="{325755D3-EA28-0542-B948-A1FBE47D7EDF}" type="slidenum">
              <a:rPr lang="nb-NO" smtClean="0"/>
              <a:t>16</a:t>
            </a:fld>
            <a:endParaRPr lang="nb-NO" dirty="0"/>
          </a:p>
        </p:txBody>
      </p:sp>
      <p:sp>
        <p:nvSpPr>
          <p:cNvPr id="4" name="Plassholder for bunntekst 3">
            <a:extLst>
              <a:ext uri="{FF2B5EF4-FFF2-40B4-BE49-F238E27FC236}">
                <a16:creationId xmlns:a16="http://schemas.microsoft.com/office/drawing/2014/main" id="{E43542F4-B2D9-D092-72B5-27ADD5068172}"/>
              </a:ext>
            </a:extLst>
          </p:cNvPr>
          <p:cNvSpPr txBox="1">
            <a:spLocks/>
          </p:cNvSpPr>
          <p:nvPr/>
        </p:nvSpPr>
        <p:spPr>
          <a:xfrm>
            <a:off x="2090929"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
        <p:nvSpPr>
          <p:cNvPr id="2" name="Rectangle 2">
            <a:extLst>
              <a:ext uri="{FF2B5EF4-FFF2-40B4-BE49-F238E27FC236}">
                <a16:creationId xmlns:a16="http://schemas.microsoft.com/office/drawing/2014/main" id="{74FD71C5-A174-1C89-8F8F-1CF5CB77920C}"/>
              </a:ext>
            </a:extLst>
          </p:cNvPr>
          <p:cNvSpPr>
            <a:spLocks noChangeArrowheads="1"/>
          </p:cNvSpPr>
          <p:nvPr/>
        </p:nvSpPr>
        <p:spPr bwMode="auto">
          <a:xfrm>
            <a:off x="2514601" y="814732"/>
            <a:ext cx="8951976" cy="16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dirty="0" bmk="_Toc1049346964">
                <a:ln>
                  <a:noFill/>
                </a:ln>
                <a:solidFill>
                  <a:srgbClr val="5890D6"/>
                </a:solidFill>
                <a:effectLst/>
                <a:ea typeface="Cambria" panose="02040503050406030204" pitchFamily="18" charset="0"/>
                <a:cs typeface="Times New Roman" panose="02020603050405020304" pitchFamily="18" charset="0"/>
              </a:rPr>
              <a:t>Felles verdier, retning og fokus – «sterkere sammen for barn og unge» </a:t>
            </a:r>
            <a:endParaRPr kumimoji="0" lang="nb-NO" altLang="nb-NO" sz="1600" b="0" i="0" u="none" strike="noStrike" cap="none" normalizeH="0" baseline="0" dirty="0">
              <a:ln>
                <a:noFill/>
              </a:ln>
              <a:solidFill>
                <a:srgbClr val="5890D6"/>
              </a:solidFill>
              <a:effectLst/>
              <a:ea typeface="Cambria" panose="020405030504060302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solidFill>
                  <a:schemeClr val="tx1"/>
                </a:solidFill>
                <a:effectLst/>
                <a:latin typeface="+mj-lt"/>
                <a:ea typeface="MS Mincho" panose="02020609040205080304" pitchFamily="49" charset="-128"/>
                <a:cs typeface="Arial" panose="020B0604020202020204" pitchFamily="34" charset="0"/>
              </a:rPr>
              <a:t>Vår barnehage er en del av oppvekstsektoren i Kristiansand der vi er felles om et rammeverk som legger føringer for alt arbeid i barnehager, skoler og andre tjenester for barn og familie.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solidFill>
                  <a:schemeClr val="tx1"/>
                </a:solidFill>
                <a:effectLst/>
                <a:latin typeface="+mj-lt"/>
                <a:ea typeface="MS Mincho" panose="02020609040205080304" pitchFamily="49" charset="-128"/>
                <a:cs typeface="Arial" panose="020B0604020202020204" pitchFamily="34" charset="0"/>
              </a:rPr>
              <a:t>Vårt felles rammeverk gir tydelig retning gjennom formålet om at alle barn opplever trygghet, tilhørighet og mestring. </a:t>
            </a:r>
            <a:r>
              <a:rPr kumimoji="0" lang="nb-NO" altLang="nb-NO" sz="1400" b="0" i="0" u="none" strike="noStrike" cap="none" normalizeH="0" baseline="0" dirty="0">
                <a:ln>
                  <a:noFill/>
                </a:ln>
                <a:solidFill>
                  <a:schemeClr val="tx1"/>
                </a:solidFill>
                <a:effectLst/>
                <a:latin typeface="+mj-lt"/>
                <a:ea typeface="MS Mincho" panose="02020609040205080304" pitchFamily="49" charset="-128"/>
                <a:cs typeface="Arial" panose="020B0604020202020204" pitchFamily="34" charset="0"/>
                <a:hlinkClick r:id="rId2"/>
              </a:rPr>
              <a:t>https://www.kristiansand.kommune.no/navigasjon/barnehage-og-skole/strategiplan/</a:t>
            </a:r>
            <a:endParaRPr kumimoji="0" lang="nb-NO" altLang="nb-NO" sz="1400" b="0" i="0" u="none" strike="noStrike" cap="none" normalizeH="0" baseline="0" dirty="0">
              <a:ln>
                <a:noFill/>
              </a:ln>
              <a:solidFill>
                <a:schemeClr val="tx1"/>
              </a:solidFill>
              <a:effectLst/>
              <a:latin typeface="+mj-lt"/>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dirty="0">
                <a:ln>
                  <a:noFill/>
                </a:ln>
                <a:solidFill>
                  <a:schemeClr val="tx1"/>
                </a:solidFill>
                <a:effectLst/>
                <a:latin typeface="+mj-lt"/>
                <a:ea typeface="MS Mincho" panose="02020609040205080304" pitchFamily="49" charset="-128"/>
                <a:cs typeface="Arial" panose="020B0604020202020204" pitchFamily="34" charset="0"/>
              </a:rPr>
              <a:t>Barnehagen skal ha prosesser rundt alle de fire kvalitetsområdene.</a:t>
            </a:r>
            <a:endParaRPr kumimoji="0" lang="nb-NO" altLang="nb-NO"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pic>
        <p:nvPicPr>
          <p:cNvPr id="1025" name="Bilde 4">
            <a:extLst>
              <a:ext uri="{FF2B5EF4-FFF2-40B4-BE49-F238E27FC236}">
                <a16:creationId xmlns:a16="http://schemas.microsoft.com/office/drawing/2014/main" id="{B80878FE-AA75-3DF2-9D41-DA3813519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65" y="2267718"/>
            <a:ext cx="6773284" cy="36133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E2304DC-36B6-BDD2-F894-CCC50F3E9D4A}"/>
              </a:ext>
            </a:extLst>
          </p:cNvPr>
          <p:cNvSpPr>
            <a:spLocks noChangeArrowheads="1"/>
          </p:cNvSpPr>
          <p:nvPr/>
        </p:nvSpPr>
        <p:spPr bwMode="auto">
          <a:xfrm>
            <a:off x="0" y="2962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Tree>
    <p:extLst>
      <p:ext uri="{BB962C8B-B14F-4D97-AF65-F5344CB8AC3E}">
        <p14:creationId xmlns:p14="http://schemas.microsoft.com/office/powerpoint/2010/main" val="368025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5124929"/>
          </a:xfrm>
          <a:prstGeom prst="rect">
            <a:avLst/>
          </a:prstGeom>
        </p:spPr>
        <p:txBody>
          <a:bodyPr wrap="square">
            <a:spAutoFit/>
          </a:bodyPr>
          <a:lstStyle/>
          <a:p>
            <a:r>
              <a:rPr lang="nb-NO" sz="1600" b="1" dirty="0">
                <a:solidFill>
                  <a:srgbClr val="558ED5"/>
                </a:solidFill>
              </a:rPr>
              <a:t>Samarbeid</a:t>
            </a: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Barnehagen har mange aktuelle samarbeidspartnere, - som barnevern, pedagogisk psykologisk tjeneste (PPT), mobilt team, helsestasjon, skoler, Universitetet i Agder etc. Her kan barnehagen hente hjelp og støtte, eller få innspill til sitt arbeid når det er behov for det.</a:t>
            </a: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Helsetjenester som omhandler barn, er nå samlokalisert i </a:t>
            </a:r>
            <a:r>
              <a:rPr lang="nb-NO" sz="1400" u="sng" dirty="0">
                <a:solidFill>
                  <a:srgbClr val="0000FF"/>
                </a:solidFill>
                <a:latin typeface="+mj-lt"/>
                <a:ea typeface="MS Mincho" panose="02020609040205080304" pitchFamily="49" charset="-128"/>
                <a:cs typeface="Arial" panose="020B0604020202020204" pitchFamily="34" charset="0"/>
                <a:hlinkClick r:id="rId2"/>
              </a:rPr>
              <a:t>Familiens hus </a:t>
            </a:r>
            <a:r>
              <a:rPr lang="nb-NO" sz="1400" dirty="0">
                <a:latin typeface="+mj-lt"/>
                <a:ea typeface="MS Mincho" panose="02020609040205080304" pitchFamily="49" charset="-128"/>
                <a:cs typeface="Arial" panose="020B0604020202020204" pitchFamily="34" charset="0"/>
              </a:rPr>
              <a:t> der man treffer helsesykepleier, familieterapeut, jordmor, fysioterapeuter, barnevernsarbeidere og skolehelsetjenesten. Også barnehagen henvender seg her når det er behov for det. Alle barnehager har fått tildelt en kontakthelsesykepleier som de møter minst to ganger pr. år.</a:t>
            </a:r>
          </a:p>
          <a:p>
            <a:endParaRPr lang="nb-NO" sz="1400" dirty="0"/>
          </a:p>
          <a:p>
            <a:r>
              <a:rPr lang="nb-NO" sz="1600" b="1" dirty="0">
                <a:solidFill>
                  <a:srgbClr val="558ED5"/>
                </a:solidFill>
              </a:rPr>
              <a:t>Foreldresamarbeid</a:t>
            </a: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Barnehagen skal samarbeide med foreldrene både individuelt og som gruppe. Foreldrenes medvirkning er nedfelt i barnehageloven. Foreldre skal ha mulighet til innflytelse gjennom Samarbeidsutvalg, foreldreråd, foreldremøter og foreldresamtaler. Oppdragelse er ifølge barnekonvensjonen og barneloven foreldrenes ansvar. Barnehagen skal være et supplement til hjemmet. Det er opprettet et eget </a:t>
            </a:r>
            <a:r>
              <a:rPr lang="nb-NO" sz="1400" u="sng" dirty="0">
                <a:solidFill>
                  <a:srgbClr val="0000FF"/>
                </a:solidFill>
                <a:latin typeface="+mj-lt"/>
                <a:ea typeface="MS Mincho" panose="02020609040205080304" pitchFamily="49" charset="-128"/>
                <a:cs typeface="Arial" panose="020B0604020202020204" pitchFamily="34" charset="0"/>
                <a:hlinkClick r:id="rId2"/>
              </a:rPr>
              <a:t>foreldreutvalg for barnehager i Kristiansand</a:t>
            </a:r>
            <a:r>
              <a:rPr lang="nb-NO" sz="1400" dirty="0">
                <a:latin typeface="+mj-lt"/>
                <a:ea typeface="MS Mincho" panose="02020609040205080304" pitchFamily="49" charset="-128"/>
                <a:cs typeface="Arial" panose="020B0604020202020204" pitchFamily="34" charset="0"/>
              </a:rPr>
              <a:t> i tillegg til </a:t>
            </a:r>
            <a:r>
              <a:rPr lang="nb-NO" sz="1400" u="sng" dirty="0">
                <a:solidFill>
                  <a:srgbClr val="0000FF"/>
                </a:solidFill>
                <a:latin typeface="+mj-lt"/>
                <a:ea typeface="MS Mincho" panose="02020609040205080304" pitchFamily="49" charset="-128"/>
                <a:cs typeface="Arial" panose="020B0604020202020204" pitchFamily="34" charset="0"/>
                <a:hlinkClick r:id="rId2"/>
              </a:rPr>
              <a:t>FUB nasjonalt</a:t>
            </a:r>
            <a:r>
              <a:rPr lang="nb-NO" sz="1400" dirty="0">
                <a:latin typeface="+mj-lt"/>
                <a:ea typeface="MS Mincho" panose="02020609040205080304" pitchFamily="49" charset="-128"/>
                <a:cs typeface="Arial" panose="020B0604020202020204" pitchFamily="34" charset="0"/>
              </a:rPr>
              <a:t>. Dette er et fellesorgan for alle foreldre med barn i barnehagen i Kristiansand kommune. </a:t>
            </a: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Samarbeid om hvert enkelt barn skjer i de daglige møtene og i planlagte samtaler. Alle barnehager skal ha et samarbeidsutvalg som er rådgivende, kontaktskapende og samordnende organ for barnehagen og foreldrene. Samarbeidsutvalget fastsetter barnehagens årsplan. </a:t>
            </a:r>
          </a:p>
          <a:p>
            <a:pPr>
              <a:lnSpc>
                <a:spcPct val="110000"/>
              </a:lnSpc>
              <a:spcAft>
                <a:spcPts val="600"/>
              </a:spcAft>
            </a:pPr>
            <a:endParaRPr lang="nb-NO" sz="1400" dirty="0"/>
          </a:p>
        </p:txBody>
      </p:sp>
      <p:sp>
        <p:nvSpPr>
          <p:cNvPr id="3" name="Plassholder for lysbildenummer 2">
            <a:extLst>
              <a:ext uri="{FF2B5EF4-FFF2-40B4-BE49-F238E27FC236}">
                <a16:creationId xmlns:a16="http://schemas.microsoft.com/office/drawing/2014/main" id="{FB2E1E49-B42C-9E45-B2B4-DAA5C1475033}"/>
              </a:ext>
            </a:extLst>
          </p:cNvPr>
          <p:cNvSpPr>
            <a:spLocks noGrp="1"/>
          </p:cNvSpPr>
          <p:nvPr>
            <p:ph type="sldNum" sz="quarter" idx="12"/>
          </p:nvPr>
        </p:nvSpPr>
        <p:spPr/>
        <p:txBody>
          <a:bodyPr/>
          <a:lstStyle/>
          <a:p>
            <a:r>
              <a:rPr lang="nb-NO" dirty="0"/>
              <a:t>s.</a:t>
            </a:r>
            <a:fld id="{325755D3-EA28-0542-B948-A1FBE47D7EDF}" type="slidenum">
              <a:rPr lang="nb-NO" smtClean="0"/>
              <a:t>17</a:t>
            </a:fld>
            <a:endParaRPr lang="nb-NO" dirty="0"/>
          </a:p>
        </p:txBody>
      </p:sp>
      <p:sp>
        <p:nvSpPr>
          <p:cNvPr id="5" name="Plassholder for bunntekst 3">
            <a:extLst>
              <a:ext uri="{FF2B5EF4-FFF2-40B4-BE49-F238E27FC236}">
                <a16:creationId xmlns:a16="http://schemas.microsoft.com/office/drawing/2014/main" id="{5C8880B6-2095-057C-E6C8-93898BA53790}"/>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1921895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2923877"/>
          </a:xfrm>
          <a:prstGeom prst="rect">
            <a:avLst/>
          </a:prstGeom>
        </p:spPr>
        <p:txBody>
          <a:bodyPr wrap="square">
            <a:spAutoFit/>
          </a:bodyPr>
          <a:lstStyle/>
          <a:p>
            <a:r>
              <a:rPr lang="en-US" sz="1600" b="1" dirty="0">
                <a:solidFill>
                  <a:srgbClr val="5890D6"/>
                </a:solidFill>
              </a:rPr>
              <a:t>Slik </a:t>
            </a:r>
            <a:r>
              <a:rPr lang="en-US" sz="1600" b="1" dirty="0" err="1">
                <a:solidFill>
                  <a:srgbClr val="5890D6"/>
                </a:solidFill>
              </a:rPr>
              <a:t>samarbeider</a:t>
            </a:r>
            <a:r>
              <a:rPr lang="en-US" sz="1600" b="1" dirty="0">
                <a:solidFill>
                  <a:srgbClr val="5890D6"/>
                </a:solidFill>
              </a:rPr>
              <a:t> barnehagen med </a:t>
            </a:r>
            <a:r>
              <a:rPr lang="en-US" sz="1600" b="1" dirty="0" err="1">
                <a:solidFill>
                  <a:srgbClr val="5890D6"/>
                </a:solidFill>
              </a:rPr>
              <a:t>foreldrene</a:t>
            </a:r>
            <a:r>
              <a:rPr lang="en-US" sz="1600" b="1" dirty="0">
                <a:solidFill>
                  <a:srgbClr val="5890D6"/>
                </a:solidFill>
              </a:rPr>
              <a:t>:</a:t>
            </a:r>
          </a:p>
          <a:p>
            <a:pPr marL="285748" indent="-285748">
              <a:buFont typeface="Arial" panose="020B0604020202020204" pitchFamily="34" charset="0"/>
              <a:buChar char="•"/>
            </a:pPr>
            <a:r>
              <a:rPr lang="en-US" sz="1400" dirty="0">
                <a:latin typeface="+mj-lt"/>
              </a:rPr>
              <a:t>Oppstartsamtale med nye </a:t>
            </a:r>
            <a:r>
              <a:rPr lang="en-US" sz="1400" dirty="0" err="1">
                <a:latin typeface="+mj-lt"/>
              </a:rPr>
              <a:t>foreldre</a:t>
            </a:r>
            <a:r>
              <a:rPr lang="en-US" sz="1400" dirty="0">
                <a:latin typeface="+mj-lt"/>
              </a:rPr>
              <a:t>.</a:t>
            </a:r>
          </a:p>
          <a:p>
            <a:pPr marL="285748" indent="-285748">
              <a:buFont typeface="Arial" panose="020B0604020202020204" pitchFamily="34" charset="0"/>
              <a:buChar char="•"/>
            </a:pPr>
            <a:r>
              <a:rPr lang="en-US" sz="1400" dirty="0" err="1">
                <a:latin typeface="+mj-lt"/>
              </a:rPr>
              <a:t>Foreldre</a:t>
            </a:r>
            <a:r>
              <a:rPr lang="en-US" sz="1400" dirty="0">
                <a:latin typeface="+mj-lt"/>
              </a:rPr>
              <a:t> </a:t>
            </a:r>
            <a:r>
              <a:rPr lang="en-US" sz="1400" dirty="0" err="1">
                <a:latin typeface="+mj-lt"/>
              </a:rPr>
              <a:t>får</a:t>
            </a:r>
            <a:r>
              <a:rPr lang="en-US" sz="1400" dirty="0">
                <a:latin typeface="+mj-lt"/>
              </a:rPr>
              <a:t> </a:t>
            </a:r>
            <a:r>
              <a:rPr lang="en-US" sz="1400" dirty="0" err="1">
                <a:latin typeface="+mj-lt"/>
              </a:rPr>
              <a:t>tilbud</a:t>
            </a:r>
            <a:r>
              <a:rPr lang="en-US" sz="1400" dirty="0">
                <a:latin typeface="+mj-lt"/>
              </a:rPr>
              <a:t> om 2 </a:t>
            </a:r>
            <a:r>
              <a:rPr lang="nb-NO" sz="1400" dirty="0">
                <a:latin typeface="+mj-lt"/>
              </a:rPr>
              <a:t>utviklingssamtaler</a:t>
            </a:r>
            <a:r>
              <a:rPr lang="en-US" sz="1400" dirty="0">
                <a:latin typeface="+mj-lt"/>
              </a:rPr>
              <a:t> I </a:t>
            </a:r>
            <a:r>
              <a:rPr lang="nb-NO" sz="1400" dirty="0">
                <a:latin typeface="+mj-lt"/>
              </a:rPr>
              <a:t>løpet</a:t>
            </a:r>
            <a:r>
              <a:rPr lang="en-US" sz="1400" dirty="0">
                <a:latin typeface="+mj-lt"/>
              </a:rPr>
              <a:t> av året, en på høsten og en på våren. Samt ved </a:t>
            </a:r>
            <a:r>
              <a:rPr lang="nb-NO" sz="1400" dirty="0">
                <a:latin typeface="+mj-lt"/>
              </a:rPr>
              <a:t>behov</a:t>
            </a:r>
            <a:r>
              <a:rPr lang="en-US" sz="1400" dirty="0">
                <a:latin typeface="+mj-lt"/>
              </a:rPr>
              <a:t>.</a:t>
            </a:r>
          </a:p>
          <a:p>
            <a:pPr marL="285748" indent="-285748">
              <a:buFont typeface="Arial" panose="020B0604020202020204" pitchFamily="34" charset="0"/>
              <a:buChar char="•"/>
            </a:pPr>
            <a:r>
              <a:rPr lang="en-US" sz="1400" dirty="0">
                <a:latin typeface="+mj-lt"/>
              </a:rPr>
              <a:t>Den daglige </a:t>
            </a:r>
            <a:r>
              <a:rPr lang="nb-NO" sz="1400" dirty="0">
                <a:latin typeface="+mj-lt"/>
              </a:rPr>
              <a:t>kontakten</a:t>
            </a:r>
            <a:r>
              <a:rPr lang="en-US" sz="1400" dirty="0">
                <a:latin typeface="+mj-lt"/>
              </a:rPr>
              <a:t> i </a:t>
            </a:r>
            <a:r>
              <a:rPr lang="nb-NO" sz="1400" dirty="0">
                <a:latin typeface="+mj-lt"/>
              </a:rPr>
              <a:t>hente</a:t>
            </a:r>
            <a:r>
              <a:rPr lang="en-US" sz="1400" dirty="0">
                <a:latin typeface="+mj-lt"/>
              </a:rPr>
              <a:t> – bringe </a:t>
            </a:r>
            <a:r>
              <a:rPr lang="nb-NO" sz="1400" dirty="0">
                <a:latin typeface="+mj-lt"/>
              </a:rPr>
              <a:t>situasjonen</a:t>
            </a:r>
            <a:r>
              <a:rPr lang="en-US" sz="1400" dirty="0">
                <a:latin typeface="+mj-lt"/>
              </a:rPr>
              <a:t>, hvor vi </a:t>
            </a:r>
            <a:r>
              <a:rPr lang="nb-NO" sz="1400" dirty="0">
                <a:latin typeface="+mj-lt"/>
              </a:rPr>
              <a:t>forteller</a:t>
            </a:r>
            <a:r>
              <a:rPr lang="en-US" sz="1400" dirty="0">
                <a:latin typeface="+mj-lt"/>
              </a:rPr>
              <a:t> litt om </a:t>
            </a:r>
            <a:r>
              <a:rPr lang="nb-NO" sz="1400" dirty="0">
                <a:latin typeface="+mj-lt"/>
              </a:rPr>
              <a:t>dagen</a:t>
            </a:r>
            <a:r>
              <a:rPr lang="en-US" sz="1400" dirty="0">
                <a:latin typeface="+mj-lt"/>
              </a:rPr>
              <a:t> </a:t>
            </a:r>
            <a:r>
              <a:rPr lang="nb-NO" sz="1400" dirty="0">
                <a:latin typeface="+mj-lt"/>
              </a:rPr>
              <a:t>til</a:t>
            </a:r>
            <a:r>
              <a:rPr lang="en-US" sz="1400" dirty="0">
                <a:latin typeface="+mj-lt"/>
              </a:rPr>
              <a:t> </a:t>
            </a:r>
            <a:r>
              <a:rPr lang="en-US" sz="1400" dirty="0" err="1">
                <a:latin typeface="+mj-lt"/>
              </a:rPr>
              <a:t>barnet</a:t>
            </a:r>
            <a:r>
              <a:rPr lang="en-US" sz="1400" dirty="0">
                <a:latin typeface="+mj-lt"/>
              </a:rPr>
              <a:t>.</a:t>
            </a:r>
          </a:p>
          <a:p>
            <a:pPr marL="285748" indent="-285748">
              <a:buFont typeface="Arial" panose="020B0604020202020204" pitchFamily="34" charset="0"/>
              <a:buChar char="•"/>
            </a:pPr>
            <a:r>
              <a:rPr lang="en-US" sz="1400" dirty="0" err="1">
                <a:latin typeface="+mj-lt"/>
              </a:rPr>
              <a:t>Foreldremøte</a:t>
            </a:r>
            <a:r>
              <a:rPr lang="en-US" sz="1400" dirty="0">
                <a:latin typeface="+mj-lt"/>
              </a:rPr>
              <a:t>, vi holder </a:t>
            </a:r>
            <a:r>
              <a:rPr lang="en-US" sz="1400" dirty="0" err="1">
                <a:latin typeface="+mj-lt"/>
              </a:rPr>
              <a:t>ett</a:t>
            </a:r>
            <a:r>
              <a:rPr lang="en-US" sz="1400" dirty="0">
                <a:latin typeface="+mj-lt"/>
              </a:rPr>
              <a:t> </a:t>
            </a:r>
            <a:r>
              <a:rPr lang="en-US" sz="1400" dirty="0" err="1">
                <a:latin typeface="+mj-lt"/>
              </a:rPr>
              <a:t>foreldremøte</a:t>
            </a:r>
            <a:r>
              <a:rPr lang="en-US" sz="1400" dirty="0">
                <a:latin typeface="+mj-lt"/>
              </a:rPr>
              <a:t> </a:t>
            </a:r>
            <a:r>
              <a:rPr lang="en-US" sz="1400" dirty="0" err="1">
                <a:latin typeface="+mj-lt"/>
              </a:rPr>
              <a:t>på</a:t>
            </a:r>
            <a:r>
              <a:rPr lang="en-US" sz="1400" dirty="0">
                <a:latin typeface="+mj-lt"/>
              </a:rPr>
              <a:t> </a:t>
            </a:r>
            <a:r>
              <a:rPr lang="en-US" sz="1400" dirty="0" err="1">
                <a:latin typeface="+mj-lt"/>
              </a:rPr>
              <a:t>høsten</a:t>
            </a:r>
            <a:endParaRPr lang="en-US" sz="1400" dirty="0">
              <a:latin typeface="+mj-lt"/>
            </a:endParaRPr>
          </a:p>
          <a:p>
            <a:pPr marL="285748" indent="-285748">
              <a:buFont typeface="Arial" panose="020B0604020202020204" pitchFamily="34" charset="0"/>
              <a:buChar char="•"/>
            </a:pPr>
            <a:r>
              <a:rPr lang="en-US" sz="1400" dirty="0">
                <a:latin typeface="+mj-lt"/>
              </a:rPr>
              <a:t>Dugnad, alle </a:t>
            </a:r>
            <a:r>
              <a:rPr lang="en-US" sz="1400" dirty="0" err="1">
                <a:latin typeface="+mj-lt"/>
              </a:rPr>
              <a:t>bidrar</a:t>
            </a:r>
            <a:r>
              <a:rPr lang="en-US" sz="1400" dirty="0">
                <a:latin typeface="+mj-lt"/>
              </a:rPr>
              <a:t> i </a:t>
            </a:r>
            <a:r>
              <a:rPr lang="en-US" sz="1400" dirty="0" err="1">
                <a:latin typeface="+mj-lt"/>
              </a:rPr>
              <a:t>felleskap</a:t>
            </a:r>
            <a:r>
              <a:rPr lang="en-US" sz="1400" dirty="0">
                <a:latin typeface="+mj-lt"/>
              </a:rPr>
              <a:t> </a:t>
            </a:r>
            <a:r>
              <a:rPr lang="en-US" sz="1400" dirty="0" err="1">
                <a:latin typeface="+mj-lt"/>
              </a:rPr>
              <a:t>til</a:t>
            </a:r>
            <a:r>
              <a:rPr lang="en-US" sz="1400" dirty="0">
                <a:latin typeface="+mj-lt"/>
              </a:rPr>
              <a:t> det </a:t>
            </a:r>
            <a:r>
              <a:rPr lang="en-US" sz="1400" dirty="0" err="1">
                <a:latin typeface="+mj-lt"/>
              </a:rPr>
              <a:t>beste</a:t>
            </a:r>
            <a:r>
              <a:rPr lang="en-US" sz="1400" dirty="0">
                <a:latin typeface="+mj-lt"/>
              </a:rPr>
              <a:t> for barna.</a:t>
            </a:r>
          </a:p>
          <a:p>
            <a:pPr marL="285748" indent="-285748">
              <a:buFont typeface="Arial" panose="020B0604020202020204" pitchFamily="34" charset="0"/>
              <a:buChar char="•"/>
            </a:pPr>
            <a:r>
              <a:rPr lang="en-US" sz="1400" dirty="0">
                <a:latin typeface="+mj-lt"/>
              </a:rPr>
              <a:t>Appen </a:t>
            </a:r>
            <a:r>
              <a:rPr lang="en-US" sz="1400" dirty="0" err="1">
                <a:latin typeface="+mj-lt"/>
              </a:rPr>
              <a:t>Kidplan</a:t>
            </a:r>
            <a:r>
              <a:rPr lang="en-US" sz="1400" dirty="0">
                <a:latin typeface="+mj-lt"/>
              </a:rPr>
              <a:t>, </a:t>
            </a:r>
            <a:r>
              <a:rPr lang="en-US" sz="1400" dirty="0" err="1">
                <a:latin typeface="+mj-lt"/>
              </a:rPr>
              <a:t>registrering</a:t>
            </a:r>
            <a:r>
              <a:rPr lang="en-US" sz="1400" dirty="0">
                <a:latin typeface="+mj-lt"/>
              </a:rPr>
              <a:t> av </a:t>
            </a:r>
            <a:r>
              <a:rPr lang="en-US" sz="1400" dirty="0" err="1">
                <a:latin typeface="+mj-lt"/>
              </a:rPr>
              <a:t>fravær</a:t>
            </a:r>
            <a:r>
              <a:rPr lang="en-US" sz="1400" dirty="0">
                <a:latin typeface="+mj-lt"/>
              </a:rPr>
              <a:t>, </a:t>
            </a:r>
            <a:r>
              <a:rPr lang="en-US" sz="1400" dirty="0" err="1">
                <a:latin typeface="+mj-lt"/>
              </a:rPr>
              <a:t>beskjeder</a:t>
            </a:r>
            <a:r>
              <a:rPr lang="en-US" sz="1400" dirty="0">
                <a:latin typeface="+mj-lt"/>
              </a:rPr>
              <a:t>, </a:t>
            </a:r>
            <a:r>
              <a:rPr lang="en-US" sz="1400" dirty="0" err="1">
                <a:latin typeface="+mj-lt"/>
              </a:rPr>
              <a:t>dagstavle</a:t>
            </a:r>
            <a:r>
              <a:rPr lang="en-US" sz="1400" dirty="0">
                <a:latin typeface="+mj-lt"/>
              </a:rPr>
              <a:t> og </a:t>
            </a:r>
            <a:r>
              <a:rPr lang="en-US" sz="1400" dirty="0" err="1">
                <a:latin typeface="+mj-lt"/>
              </a:rPr>
              <a:t>bilder</a:t>
            </a:r>
            <a:r>
              <a:rPr lang="en-US" sz="1400" dirty="0">
                <a:latin typeface="+mj-lt"/>
              </a:rPr>
              <a:t>.</a:t>
            </a:r>
          </a:p>
          <a:p>
            <a:pPr marL="285748" indent="-285748">
              <a:buFont typeface="Arial" panose="020B0604020202020204" pitchFamily="34" charset="0"/>
              <a:buChar char="•"/>
            </a:pPr>
            <a:r>
              <a:rPr lang="en-US" sz="1400" dirty="0">
                <a:latin typeface="+mj-lt"/>
              </a:rPr>
              <a:t>Hver måned legger vi ut månedsplan/</a:t>
            </a:r>
            <a:r>
              <a:rPr lang="en-US" sz="1400" dirty="0" err="1">
                <a:latin typeface="+mj-lt"/>
              </a:rPr>
              <a:t>månedsbrev</a:t>
            </a:r>
            <a:r>
              <a:rPr lang="en-US" sz="1400" dirty="0">
                <a:latin typeface="+mj-lt"/>
              </a:rPr>
              <a:t> med </a:t>
            </a:r>
            <a:r>
              <a:rPr lang="en-US" sz="1400" dirty="0" err="1">
                <a:latin typeface="+mj-lt"/>
              </a:rPr>
              <a:t>viktige</a:t>
            </a:r>
            <a:r>
              <a:rPr lang="en-US" sz="1400" dirty="0">
                <a:latin typeface="+mj-lt"/>
              </a:rPr>
              <a:t> </a:t>
            </a:r>
            <a:r>
              <a:rPr lang="en-US" sz="1400" dirty="0" err="1">
                <a:latin typeface="+mj-lt"/>
              </a:rPr>
              <a:t>datoer</a:t>
            </a:r>
            <a:r>
              <a:rPr lang="en-US" sz="1400" dirty="0">
                <a:latin typeface="+mj-lt"/>
              </a:rPr>
              <a:t> og </a:t>
            </a:r>
            <a:r>
              <a:rPr lang="en-US" sz="1400" dirty="0" err="1">
                <a:latin typeface="+mj-lt"/>
              </a:rPr>
              <a:t>informasjon</a:t>
            </a:r>
            <a:r>
              <a:rPr lang="en-US" sz="1400" dirty="0">
                <a:latin typeface="+mj-lt"/>
              </a:rPr>
              <a:t> om </a:t>
            </a:r>
            <a:r>
              <a:rPr lang="en-US" sz="1400" dirty="0" err="1">
                <a:latin typeface="+mj-lt"/>
              </a:rPr>
              <a:t>måneden</a:t>
            </a:r>
            <a:r>
              <a:rPr lang="en-US" sz="1400" dirty="0">
                <a:latin typeface="+mj-lt"/>
              </a:rPr>
              <a:t> som kommer på </a:t>
            </a:r>
            <a:r>
              <a:rPr lang="en-US" sz="1400" dirty="0" err="1">
                <a:latin typeface="+mj-lt"/>
              </a:rPr>
              <a:t>Kidplan</a:t>
            </a:r>
            <a:r>
              <a:rPr lang="en-US" sz="1400" dirty="0">
                <a:latin typeface="+mj-lt"/>
              </a:rPr>
              <a:t>.</a:t>
            </a:r>
          </a:p>
          <a:p>
            <a:pPr marL="285748" indent="-285748">
              <a:buFont typeface="Arial" panose="020B0604020202020204" pitchFamily="34" charset="0"/>
              <a:buChar char="•"/>
            </a:pPr>
            <a:r>
              <a:rPr lang="en-US" sz="1400" dirty="0">
                <a:latin typeface="+mj-lt"/>
              </a:rPr>
              <a:t>Vi organiserer sammenkomster som </a:t>
            </a:r>
            <a:r>
              <a:rPr lang="nb-NO" sz="1400" dirty="0">
                <a:latin typeface="+mj-lt"/>
              </a:rPr>
              <a:t>bidrar</a:t>
            </a:r>
            <a:r>
              <a:rPr lang="en-US" sz="1400" dirty="0">
                <a:latin typeface="+mj-lt"/>
              </a:rPr>
              <a:t> </a:t>
            </a:r>
            <a:r>
              <a:rPr lang="en-US" sz="1400" dirty="0" err="1">
                <a:latin typeface="+mj-lt"/>
              </a:rPr>
              <a:t>til</a:t>
            </a:r>
            <a:r>
              <a:rPr lang="en-US" sz="1400" dirty="0">
                <a:latin typeface="+mj-lt"/>
              </a:rPr>
              <a:t> å </a:t>
            </a:r>
            <a:r>
              <a:rPr lang="en-US" sz="1400" dirty="0" err="1">
                <a:latin typeface="+mj-lt"/>
              </a:rPr>
              <a:t>styrke</a:t>
            </a:r>
            <a:r>
              <a:rPr lang="en-US" sz="1400" dirty="0">
                <a:latin typeface="+mj-lt"/>
              </a:rPr>
              <a:t> forholdet </a:t>
            </a:r>
            <a:r>
              <a:rPr lang="en-US" sz="1400" dirty="0" err="1">
                <a:latin typeface="+mj-lt"/>
              </a:rPr>
              <a:t>mellom</a:t>
            </a:r>
            <a:r>
              <a:rPr lang="en-US" sz="1400" dirty="0">
                <a:latin typeface="+mj-lt"/>
              </a:rPr>
              <a:t> </a:t>
            </a:r>
            <a:r>
              <a:rPr lang="en-US" sz="1400" dirty="0" err="1">
                <a:latin typeface="+mj-lt"/>
              </a:rPr>
              <a:t>foreldre</a:t>
            </a:r>
            <a:r>
              <a:rPr lang="en-US" sz="1400" dirty="0">
                <a:latin typeface="+mj-lt"/>
              </a:rPr>
              <a:t>, barna og personalet (</a:t>
            </a:r>
            <a:r>
              <a:rPr lang="en-US" sz="1400" dirty="0" err="1">
                <a:latin typeface="+mj-lt"/>
              </a:rPr>
              <a:t>Høstbasar</a:t>
            </a:r>
            <a:r>
              <a:rPr lang="en-US" sz="1400" dirty="0">
                <a:latin typeface="+mj-lt"/>
              </a:rPr>
              <a:t>, </a:t>
            </a:r>
            <a:r>
              <a:rPr lang="en-US" sz="1400" dirty="0" err="1">
                <a:latin typeface="+mj-lt"/>
              </a:rPr>
              <a:t>nissefest</a:t>
            </a:r>
            <a:r>
              <a:rPr lang="en-US" sz="1400" dirty="0">
                <a:latin typeface="+mj-lt"/>
              </a:rPr>
              <a:t>, </a:t>
            </a:r>
            <a:r>
              <a:rPr lang="en-US" sz="1400" dirty="0" err="1">
                <a:latin typeface="+mj-lt"/>
              </a:rPr>
              <a:t>sommeravslutning</a:t>
            </a:r>
            <a:r>
              <a:rPr lang="en-US" sz="1400" dirty="0">
                <a:latin typeface="+mj-lt"/>
              </a:rPr>
              <a:t>).</a:t>
            </a:r>
          </a:p>
          <a:p>
            <a:pPr marL="285748" indent="-285748">
              <a:buFont typeface="Arial" panose="020B0604020202020204" pitchFamily="34" charset="0"/>
              <a:buChar char="•"/>
            </a:pPr>
            <a:r>
              <a:rPr lang="en-US" sz="1400" dirty="0">
                <a:latin typeface="+mj-lt"/>
              </a:rPr>
              <a:t>Vi har et </a:t>
            </a:r>
            <a:r>
              <a:rPr lang="en-US" sz="1400" dirty="0" err="1">
                <a:latin typeface="+mj-lt"/>
              </a:rPr>
              <a:t>samarbeidsutvalg</a:t>
            </a:r>
            <a:r>
              <a:rPr lang="en-US" sz="1400" dirty="0">
                <a:latin typeface="+mj-lt"/>
              </a:rPr>
              <a:t> (SU) som består av to </a:t>
            </a:r>
            <a:r>
              <a:rPr lang="en-US" sz="1400" dirty="0" err="1">
                <a:latin typeface="+mj-lt"/>
              </a:rPr>
              <a:t>foreldre</a:t>
            </a:r>
            <a:r>
              <a:rPr lang="en-US" sz="1400" dirty="0">
                <a:latin typeface="+mj-lt"/>
              </a:rPr>
              <a:t> og representanter </a:t>
            </a:r>
            <a:r>
              <a:rPr lang="en-US" sz="1400" dirty="0" err="1">
                <a:latin typeface="+mj-lt"/>
              </a:rPr>
              <a:t>fra</a:t>
            </a:r>
            <a:r>
              <a:rPr lang="en-US" sz="1400" dirty="0">
                <a:latin typeface="+mj-lt"/>
              </a:rPr>
              <a:t> barnehagen. SU </a:t>
            </a:r>
            <a:r>
              <a:rPr lang="en-US" sz="1400" dirty="0" err="1">
                <a:latin typeface="+mj-lt"/>
              </a:rPr>
              <a:t>skal</a:t>
            </a:r>
            <a:r>
              <a:rPr lang="en-US" sz="1400" dirty="0">
                <a:latin typeface="+mj-lt"/>
              </a:rPr>
              <a:t> </a:t>
            </a:r>
            <a:r>
              <a:rPr lang="en-US" sz="1400" dirty="0" err="1">
                <a:latin typeface="+mj-lt"/>
              </a:rPr>
              <a:t>være</a:t>
            </a:r>
            <a:r>
              <a:rPr lang="en-US" sz="1400" dirty="0">
                <a:latin typeface="+mj-lt"/>
              </a:rPr>
              <a:t> et </a:t>
            </a:r>
            <a:r>
              <a:rPr lang="nb-NO" sz="1400" dirty="0">
                <a:latin typeface="+mj-lt"/>
              </a:rPr>
              <a:t>bindeledd</a:t>
            </a:r>
            <a:r>
              <a:rPr lang="en-US" sz="1400" dirty="0">
                <a:latin typeface="+mj-lt"/>
              </a:rPr>
              <a:t> </a:t>
            </a:r>
            <a:r>
              <a:rPr lang="en-US" sz="1400" dirty="0" err="1">
                <a:latin typeface="+mj-lt"/>
              </a:rPr>
              <a:t>mellom</a:t>
            </a:r>
            <a:r>
              <a:rPr lang="en-US" sz="1400" dirty="0">
                <a:latin typeface="+mj-lt"/>
              </a:rPr>
              <a:t> </a:t>
            </a:r>
            <a:r>
              <a:rPr lang="en-US" sz="1400" dirty="0" err="1">
                <a:latin typeface="+mj-lt"/>
              </a:rPr>
              <a:t>foreldre</a:t>
            </a:r>
            <a:r>
              <a:rPr lang="en-US" sz="1400" dirty="0">
                <a:latin typeface="+mj-lt"/>
              </a:rPr>
              <a:t> og barnehagen og har </a:t>
            </a:r>
            <a:r>
              <a:rPr lang="en-US" sz="1400" dirty="0" err="1">
                <a:latin typeface="+mj-lt"/>
              </a:rPr>
              <a:t>ansvar</a:t>
            </a:r>
            <a:r>
              <a:rPr lang="en-US" sz="1400" dirty="0">
                <a:latin typeface="+mj-lt"/>
              </a:rPr>
              <a:t> for å </a:t>
            </a:r>
            <a:r>
              <a:rPr lang="nb-NO" sz="1400" dirty="0">
                <a:latin typeface="+mj-lt"/>
              </a:rPr>
              <a:t>godkjenne</a:t>
            </a:r>
            <a:r>
              <a:rPr lang="en-US" sz="1400" dirty="0">
                <a:latin typeface="+mj-lt"/>
              </a:rPr>
              <a:t> </a:t>
            </a:r>
            <a:r>
              <a:rPr lang="en-US" sz="1400" dirty="0" err="1">
                <a:latin typeface="+mj-lt"/>
              </a:rPr>
              <a:t>årsplanen</a:t>
            </a:r>
            <a:r>
              <a:rPr lang="en-US" sz="1400" dirty="0">
                <a:latin typeface="+mj-lt"/>
              </a:rPr>
              <a:t>.</a:t>
            </a:r>
          </a:p>
        </p:txBody>
      </p:sp>
      <p:sp>
        <p:nvSpPr>
          <p:cNvPr id="3" name="Plassholder for lysbildenummer 2">
            <a:extLst>
              <a:ext uri="{FF2B5EF4-FFF2-40B4-BE49-F238E27FC236}">
                <a16:creationId xmlns:a16="http://schemas.microsoft.com/office/drawing/2014/main" id="{FB758AA7-C038-D44F-A478-CC69B95C136A}"/>
              </a:ext>
            </a:extLst>
          </p:cNvPr>
          <p:cNvSpPr>
            <a:spLocks noGrp="1"/>
          </p:cNvSpPr>
          <p:nvPr>
            <p:ph type="sldNum" sz="quarter" idx="12"/>
          </p:nvPr>
        </p:nvSpPr>
        <p:spPr/>
        <p:txBody>
          <a:bodyPr/>
          <a:lstStyle/>
          <a:p>
            <a:r>
              <a:rPr lang="nb-NO" dirty="0"/>
              <a:t>s.</a:t>
            </a:r>
            <a:fld id="{325755D3-EA28-0542-B948-A1FBE47D7EDF}" type="slidenum">
              <a:rPr lang="nb-NO" smtClean="0"/>
              <a:t>18</a:t>
            </a:fld>
            <a:endParaRPr lang="nb-NO" dirty="0"/>
          </a:p>
        </p:txBody>
      </p:sp>
      <p:sp>
        <p:nvSpPr>
          <p:cNvPr id="5" name="TekstSylinder 4">
            <a:extLst>
              <a:ext uri="{FF2B5EF4-FFF2-40B4-BE49-F238E27FC236}">
                <a16:creationId xmlns:a16="http://schemas.microsoft.com/office/drawing/2014/main" id="{95FCD3A5-2363-D9A3-FA6C-44EE24E28708}"/>
              </a:ext>
            </a:extLst>
          </p:cNvPr>
          <p:cNvSpPr txBox="1"/>
          <p:nvPr/>
        </p:nvSpPr>
        <p:spPr>
          <a:xfrm>
            <a:off x="2109216" y="3835208"/>
            <a:ext cx="7991856" cy="1877437"/>
          </a:xfrm>
          <a:prstGeom prst="rect">
            <a:avLst/>
          </a:prstGeom>
          <a:noFill/>
        </p:spPr>
        <p:txBody>
          <a:bodyPr wrap="square">
            <a:spAutoFit/>
          </a:bodyPr>
          <a:lstStyle/>
          <a:p>
            <a:endParaRPr lang="nb-NO" sz="1600" b="1" dirty="0">
              <a:solidFill>
                <a:srgbClr val="5890D6"/>
              </a:solidFill>
            </a:endParaRPr>
          </a:p>
          <a:p>
            <a:r>
              <a:rPr lang="nb-NO" sz="1600" b="1" dirty="0">
                <a:solidFill>
                  <a:srgbClr val="5890D6"/>
                </a:solidFill>
              </a:rPr>
              <a:t>Taushetsplikt, opplysningsplikt og politiattest</a:t>
            </a:r>
          </a:p>
          <a:p>
            <a:r>
              <a:rPr lang="nb-NO" sz="1400" dirty="0">
                <a:latin typeface="+mj-lt"/>
              </a:rPr>
              <a:t>Alle som jobber i barnehagen er pålagt </a:t>
            </a:r>
            <a:r>
              <a:rPr lang="nb-NO" sz="1400" dirty="0">
                <a:latin typeface="+mj-lt"/>
                <a:hlinkClick r:id="rId2"/>
              </a:rPr>
              <a:t>taushetsplikt</a:t>
            </a:r>
            <a:r>
              <a:rPr lang="nb-NO" sz="1400" dirty="0">
                <a:latin typeface="+mj-lt"/>
              </a:rPr>
              <a:t> og må skrive under på et taushetsløfte i forhold til informasjon vedrørende barn, de foresatte og personalet. Alle som jobber i barnehagen må legge fram politiattest. Barnehagen har en lovpålagt </a:t>
            </a:r>
            <a:r>
              <a:rPr lang="nb-NO" sz="1400" u="sng" dirty="0">
                <a:latin typeface="+mj-lt"/>
                <a:hlinkClick r:id="rId2"/>
              </a:rPr>
              <a:t>opplysningsplikt til barnevernet</a:t>
            </a:r>
            <a:r>
              <a:rPr lang="nb-NO" sz="1400" dirty="0">
                <a:latin typeface="+mj-lt"/>
                <a:hlinkClick r:id="rId2"/>
              </a:rPr>
              <a:t> </a:t>
            </a:r>
            <a:r>
              <a:rPr lang="nb-NO" sz="1400" dirty="0">
                <a:latin typeface="+mj-lt"/>
              </a:rPr>
              <a:t>som gjelder forhold de blir kjent med der barns helse og utvikling står i fare. </a:t>
            </a:r>
            <a:r>
              <a:rPr lang="nb-NO" sz="1400" dirty="0">
                <a:effectLst/>
                <a:latin typeface="+mj-lt"/>
                <a:ea typeface="MS Mincho" panose="02020609040205080304" pitchFamily="49" charset="-128"/>
                <a:cs typeface="Arial" panose="020B0604020202020204" pitchFamily="34" charset="0"/>
              </a:rPr>
              <a:t>Foreldre vil bli umiddelbart informert og involvert i saker som gjelder deres barn, med mindre det dreier seg om vold og overgrep, da har barnehagen plikt til å melde til politiet.  </a:t>
            </a:r>
          </a:p>
        </p:txBody>
      </p:sp>
      <p:sp>
        <p:nvSpPr>
          <p:cNvPr id="6" name="Plassholder for bunntekst 3">
            <a:extLst>
              <a:ext uri="{FF2B5EF4-FFF2-40B4-BE49-F238E27FC236}">
                <a16:creationId xmlns:a16="http://schemas.microsoft.com/office/drawing/2014/main" id="{B11E7A84-DC73-19CF-D4B7-C2D03B3D08D9}"/>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3352851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3010504"/>
          </a:xfrm>
          <a:prstGeom prst="rect">
            <a:avLst/>
          </a:prstGeom>
        </p:spPr>
        <p:txBody>
          <a:bodyPr wrap="square">
            <a:spAutoFit/>
          </a:bodyPr>
          <a:lstStyle/>
          <a:p>
            <a:pPr>
              <a:spcBef>
                <a:spcPts val="1600"/>
              </a:spcBef>
            </a:pPr>
            <a:r>
              <a:rPr lang="nb-NO" sz="1600" b="1" kern="0" dirty="0">
                <a:solidFill>
                  <a:srgbClr val="5890D6"/>
                </a:solidFill>
                <a:ea typeface="MS Gothic" panose="020B0609070205080204" pitchFamily="49" charset="-128"/>
                <a:cs typeface="Times New Roman" panose="02020603050405020304" pitchFamily="18" charset="0"/>
              </a:rPr>
              <a:t>Lek og læring i barnehagen</a:t>
            </a: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Barnehagen skal være et sted hvor barns behov for omsorg og lek blir ivaretatt og barndommens egenverdi anerkjennes. Vi skal bidra til at alle barn får en god barndom preget av trivsel, vennskap og lek. Barna skal oppleve et stimulerende miljø som støtter opp om deres lyst til å leke, utforske og lære å mestre. Dette skal blant annet komme til utrykk i arbeid med </a:t>
            </a:r>
            <a:r>
              <a:rPr lang="nb-NO" sz="1400" b="1" dirty="0">
                <a:latin typeface="+mj-lt"/>
                <a:ea typeface="MS Mincho" panose="02020609040205080304" pitchFamily="49" charset="-128"/>
                <a:cs typeface="Arial" panose="020B0604020202020204" pitchFamily="34" charset="0"/>
              </a:rPr>
              <a:t>rammeplanens fagområder</a:t>
            </a:r>
            <a:r>
              <a:rPr lang="nb-NO" sz="1400" dirty="0">
                <a:latin typeface="+mj-lt"/>
                <a:ea typeface="MS Mincho" panose="02020609040205080304" pitchFamily="49" charset="-128"/>
                <a:cs typeface="Arial" panose="020B0604020202020204" pitchFamily="34" charset="0"/>
              </a:rPr>
              <a:t>. Fagområdene er: </a:t>
            </a:r>
          </a:p>
          <a:p>
            <a:pPr marL="342898" indent="-342898">
              <a:lnSpc>
                <a:spcPct val="110000"/>
              </a:lnSpc>
              <a:buFont typeface="Symbol" panose="05050102010706020507" pitchFamily="18" charset="2"/>
              <a:buChar char=""/>
            </a:pPr>
            <a:r>
              <a:rPr lang="nb-NO" sz="1400" dirty="0">
                <a:latin typeface="+mj-lt"/>
                <a:ea typeface="MS Mincho" panose="02020609040205080304" pitchFamily="49" charset="-128"/>
                <a:cs typeface="Arial" panose="020B0604020202020204" pitchFamily="34" charset="0"/>
              </a:rPr>
              <a:t>kommunikasjon, språk og tekst </a:t>
            </a:r>
          </a:p>
          <a:p>
            <a:pPr marL="342898" indent="-342898">
              <a:lnSpc>
                <a:spcPct val="110000"/>
              </a:lnSpc>
              <a:buFont typeface="Symbol" panose="05050102010706020507" pitchFamily="18" charset="2"/>
              <a:buChar char=""/>
            </a:pPr>
            <a:r>
              <a:rPr lang="nb-NO" sz="1400" dirty="0">
                <a:latin typeface="+mj-lt"/>
                <a:ea typeface="MS Mincho" panose="02020609040205080304" pitchFamily="49" charset="-128"/>
                <a:cs typeface="Arial" panose="020B0604020202020204" pitchFamily="34" charset="0"/>
              </a:rPr>
              <a:t>kropp, bevegelse, mat og helse </a:t>
            </a:r>
          </a:p>
          <a:p>
            <a:pPr marL="342898" indent="-342898">
              <a:lnSpc>
                <a:spcPct val="110000"/>
              </a:lnSpc>
              <a:buFont typeface="Symbol" panose="05050102010706020507" pitchFamily="18" charset="2"/>
              <a:buChar char=""/>
            </a:pPr>
            <a:r>
              <a:rPr lang="nb-NO" sz="1400" dirty="0">
                <a:latin typeface="+mj-lt"/>
                <a:ea typeface="MS Mincho" panose="02020609040205080304" pitchFamily="49" charset="-128"/>
                <a:cs typeface="Arial" panose="020B0604020202020204" pitchFamily="34" charset="0"/>
              </a:rPr>
              <a:t>kunst, kultur og kreativitet</a:t>
            </a:r>
          </a:p>
          <a:p>
            <a:pPr marL="342898" indent="-342898">
              <a:lnSpc>
                <a:spcPct val="110000"/>
              </a:lnSpc>
              <a:buFont typeface="Symbol" panose="05050102010706020507" pitchFamily="18" charset="2"/>
              <a:buChar char=""/>
            </a:pPr>
            <a:r>
              <a:rPr lang="nb-NO" sz="1400" dirty="0">
                <a:latin typeface="+mj-lt"/>
                <a:ea typeface="MS Mincho" panose="02020609040205080304" pitchFamily="49" charset="-128"/>
                <a:cs typeface="Arial" panose="020B0604020202020204" pitchFamily="34" charset="0"/>
              </a:rPr>
              <a:t>natur, miljø og teknologi</a:t>
            </a:r>
          </a:p>
          <a:p>
            <a:pPr marL="342898" indent="-342898">
              <a:lnSpc>
                <a:spcPct val="110000"/>
              </a:lnSpc>
              <a:buFont typeface="Symbol" panose="05050102010706020507" pitchFamily="18" charset="2"/>
              <a:buChar char=""/>
            </a:pPr>
            <a:r>
              <a:rPr lang="nb-NO" sz="1400" dirty="0">
                <a:latin typeface="+mj-lt"/>
                <a:ea typeface="MS Mincho" panose="02020609040205080304" pitchFamily="49" charset="-128"/>
                <a:cs typeface="Arial" panose="020B0604020202020204" pitchFamily="34" charset="0"/>
              </a:rPr>
              <a:t>antall, rom og form</a:t>
            </a:r>
          </a:p>
          <a:p>
            <a:pPr marL="342898" indent="-342898">
              <a:lnSpc>
                <a:spcPct val="110000"/>
              </a:lnSpc>
              <a:buFont typeface="Symbol" panose="05050102010706020507" pitchFamily="18" charset="2"/>
              <a:buChar char=""/>
            </a:pPr>
            <a:r>
              <a:rPr lang="nb-NO" sz="1400" dirty="0">
                <a:latin typeface="+mj-lt"/>
                <a:ea typeface="MS Mincho" panose="02020609040205080304" pitchFamily="49" charset="-128"/>
                <a:cs typeface="Arial" panose="020B0604020202020204" pitchFamily="34" charset="0"/>
              </a:rPr>
              <a:t>etikk, religion og filosofi</a:t>
            </a:r>
          </a:p>
          <a:p>
            <a:pPr marL="342898" indent="-342898">
              <a:lnSpc>
                <a:spcPct val="110000"/>
              </a:lnSpc>
              <a:spcAft>
                <a:spcPts val="600"/>
              </a:spcAft>
              <a:buFont typeface="Symbol" panose="05050102010706020507" pitchFamily="18" charset="2"/>
              <a:buChar char=""/>
            </a:pPr>
            <a:r>
              <a:rPr lang="nb-NO" sz="1400" dirty="0">
                <a:latin typeface="+mj-lt"/>
                <a:ea typeface="MS Mincho" panose="02020609040205080304" pitchFamily="49" charset="-128"/>
                <a:cs typeface="Arial" panose="020B0604020202020204" pitchFamily="34" charset="0"/>
              </a:rPr>
              <a:t>nærmiljø og samfunn</a:t>
            </a:r>
          </a:p>
        </p:txBody>
      </p:sp>
      <p:sp>
        <p:nvSpPr>
          <p:cNvPr id="3" name="Plassholder for lysbildenummer 2">
            <a:extLst>
              <a:ext uri="{FF2B5EF4-FFF2-40B4-BE49-F238E27FC236}">
                <a16:creationId xmlns:a16="http://schemas.microsoft.com/office/drawing/2014/main" id="{85E166CD-6228-C14B-8313-EFB66857097C}"/>
              </a:ext>
            </a:extLst>
          </p:cNvPr>
          <p:cNvSpPr>
            <a:spLocks noGrp="1"/>
          </p:cNvSpPr>
          <p:nvPr>
            <p:ph type="sldNum" sz="quarter" idx="12"/>
          </p:nvPr>
        </p:nvSpPr>
        <p:spPr/>
        <p:txBody>
          <a:bodyPr/>
          <a:lstStyle/>
          <a:p>
            <a:r>
              <a:rPr lang="nb-NO" dirty="0"/>
              <a:t>s.</a:t>
            </a:r>
            <a:fld id="{325755D3-EA28-0542-B948-A1FBE47D7EDF}" type="slidenum">
              <a:rPr lang="nb-NO" smtClean="0"/>
              <a:t>19</a:t>
            </a:fld>
            <a:endParaRPr lang="nb-NO" dirty="0"/>
          </a:p>
        </p:txBody>
      </p:sp>
      <p:sp>
        <p:nvSpPr>
          <p:cNvPr id="5" name="Plassholder for bunntekst 3">
            <a:extLst>
              <a:ext uri="{FF2B5EF4-FFF2-40B4-BE49-F238E27FC236}">
                <a16:creationId xmlns:a16="http://schemas.microsoft.com/office/drawing/2014/main" id="{7798D307-EA8F-CF8E-CDD8-1DF586E9AEAA}"/>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pic>
        <p:nvPicPr>
          <p:cNvPr id="6" name="Bilde 5" descr="Et bilde som inneholder utendørs, klær, gress, person&#10;&#10;Automatisk generert beskrivelse">
            <a:extLst>
              <a:ext uri="{FF2B5EF4-FFF2-40B4-BE49-F238E27FC236}">
                <a16:creationId xmlns:a16="http://schemas.microsoft.com/office/drawing/2014/main" id="{A936D3C0-75DD-55AB-6D92-908DC1173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684" y="2294656"/>
            <a:ext cx="1678858" cy="35975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628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1D82493-7566-634A-86C9-F4B4FFEBF4E9}"/>
              </a:ext>
            </a:extLst>
          </p:cNvPr>
          <p:cNvSpPr/>
          <p:nvPr/>
        </p:nvSpPr>
        <p:spPr>
          <a:xfrm>
            <a:off x="2098028" y="880979"/>
            <a:ext cx="7984756" cy="4583242"/>
          </a:xfrm>
          <a:prstGeom prst="rect">
            <a:avLst/>
          </a:prstGeom>
          <a:ln>
            <a:noFill/>
          </a:ln>
        </p:spPr>
        <p:txBody>
          <a:bodyPr wrap="square">
            <a:spAutoFit/>
          </a:bodyPr>
          <a:lstStyle/>
          <a:p>
            <a:pPr>
              <a:lnSpc>
                <a:spcPct val="150000"/>
              </a:lnSpc>
            </a:pPr>
            <a:r>
              <a:rPr lang="nb-NO" sz="1400" dirty="0"/>
              <a:t>Vår barnehage ................................................................................................................................................... 4</a:t>
            </a:r>
          </a:p>
          <a:p>
            <a:pPr>
              <a:lnSpc>
                <a:spcPct val="150000"/>
              </a:lnSpc>
            </a:pPr>
            <a:r>
              <a:rPr lang="nb-NO" sz="1400" dirty="0"/>
              <a:t>Presentasjon av barnehagen ............................................................................................................................  4</a:t>
            </a:r>
          </a:p>
          <a:p>
            <a:pPr>
              <a:lnSpc>
                <a:spcPct val="150000"/>
              </a:lnSpc>
            </a:pPr>
            <a:r>
              <a:rPr lang="nb-NO" sz="1400" dirty="0"/>
              <a:t>Kontaktinformasjon ........................................................................................................................................... 6</a:t>
            </a:r>
          </a:p>
          <a:p>
            <a:pPr>
              <a:lnSpc>
                <a:spcPct val="150000"/>
              </a:lnSpc>
            </a:pPr>
            <a:r>
              <a:rPr lang="nb-NO" sz="1400" dirty="0"/>
              <a:t>Ansatte ............................................................................................................................................................... 7</a:t>
            </a:r>
          </a:p>
          <a:p>
            <a:pPr>
              <a:lnSpc>
                <a:spcPct val="150000"/>
              </a:lnSpc>
            </a:pPr>
            <a:r>
              <a:rPr lang="nb-NO" sz="1400" dirty="0"/>
              <a:t>Rakkerungan gårdsbarnehages visjon og </a:t>
            </a:r>
            <a:r>
              <a:rPr lang="nb-NO" sz="1400" dirty="0" err="1"/>
              <a:t>barnesyn</a:t>
            </a:r>
            <a:r>
              <a:rPr lang="nb-NO" sz="1400" dirty="0"/>
              <a:t> ........................................................................................ 10</a:t>
            </a:r>
          </a:p>
          <a:p>
            <a:pPr>
              <a:lnSpc>
                <a:spcPct val="150000"/>
              </a:lnSpc>
            </a:pPr>
            <a:r>
              <a:rPr lang="nb-NO" sz="1400" dirty="0"/>
              <a:t>Ny i barnehagen ..............................................................................................................................................  12</a:t>
            </a:r>
          </a:p>
          <a:p>
            <a:pPr>
              <a:lnSpc>
                <a:spcPct val="150000"/>
              </a:lnSpc>
            </a:pPr>
            <a:r>
              <a:rPr lang="nb-NO" sz="1400" dirty="0"/>
              <a:t>Overganger innad i barnehagen ...................................................................................................................... 13</a:t>
            </a:r>
          </a:p>
          <a:p>
            <a:pPr>
              <a:lnSpc>
                <a:spcPct val="150000"/>
              </a:lnSpc>
            </a:pPr>
            <a:r>
              <a:rPr lang="nb-NO" sz="1400" dirty="0"/>
              <a:t>Overgang barnehage – SFO/skole .................................................................................................................... 14</a:t>
            </a:r>
          </a:p>
          <a:p>
            <a:pPr>
              <a:lnSpc>
                <a:spcPct val="150000"/>
              </a:lnSpc>
            </a:pPr>
            <a:r>
              <a:rPr lang="nb-NO" sz="1400" dirty="0"/>
              <a:t>Hva er barnehagens årsplan?……………………….................................................................................................. 15</a:t>
            </a:r>
          </a:p>
          <a:p>
            <a:pPr>
              <a:lnSpc>
                <a:spcPct val="150000"/>
              </a:lnSpc>
            </a:pPr>
            <a:r>
              <a:rPr lang="nb-NO" sz="1400" dirty="0"/>
              <a:t>Felles verdier, retning og fokus – «Sterkere sammen for barn og unge .......................................................... 16</a:t>
            </a:r>
          </a:p>
          <a:p>
            <a:pPr>
              <a:lnSpc>
                <a:spcPct val="150000"/>
              </a:lnSpc>
            </a:pPr>
            <a:r>
              <a:rPr lang="nb-NO" sz="1400" dirty="0"/>
              <a:t>Samarbeid ........................................................................................................................................................ 17</a:t>
            </a:r>
          </a:p>
          <a:p>
            <a:pPr>
              <a:lnSpc>
                <a:spcPct val="150000"/>
              </a:lnSpc>
            </a:pPr>
            <a:r>
              <a:rPr lang="nb-NO" sz="1400" dirty="0"/>
              <a:t>Foreldresamarbeid .......................................................................................................................................... 17</a:t>
            </a:r>
          </a:p>
          <a:p>
            <a:pPr>
              <a:lnSpc>
                <a:spcPct val="150000"/>
              </a:lnSpc>
            </a:pPr>
            <a:r>
              <a:rPr lang="nb-NO" sz="1400" dirty="0"/>
              <a:t>Taushetsplikt, opplysningsplikt og politiattest ................................................................................................ 18</a:t>
            </a:r>
          </a:p>
          <a:p>
            <a:pPr>
              <a:lnSpc>
                <a:spcPct val="150000"/>
              </a:lnSpc>
            </a:pPr>
            <a:r>
              <a:rPr lang="nb-NO" sz="1400" dirty="0"/>
              <a:t>Lek og læring i </a:t>
            </a:r>
            <a:r>
              <a:rPr lang="nb-NO" sz="1400" dirty="0" err="1"/>
              <a:t>barnhagen</a:t>
            </a:r>
            <a:r>
              <a:rPr lang="nb-NO" sz="1400" dirty="0"/>
              <a:t> ............................................................................................................................... 19</a:t>
            </a:r>
          </a:p>
        </p:txBody>
      </p:sp>
      <p:sp>
        <p:nvSpPr>
          <p:cNvPr id="3" name="TekstSylinder 2">
            <a:extLst>
              <a:ext uri="{FF2B5EF4-FFF2-40B4-BE49-F238E27FC236}">
                <a16:creationId xmlns:a16="http://schemas.microsoft.com/office/drawing/2014/main" id="{46C71308-8732-3542-9098-A6CB99475730}"/>
              </a:ext>
            </a:extLst>
          </p:cNvPr>
          <p:cNvSpPr txBox="1"/>
          <p:nvPr/>
        </p:nvSpPr>
        <p:spPr>
          <a:xfrm>
            <a:off x="5662230" y="489384"/>
            <a:ext cx="867545" cy="300082"/>
          </a:xfrm>
          <a:prstGeom prst="rect">
            <a:avLst/>
          </a:prstGeom>
          <a:noFill/>
        </p:spPr>
        <p:txBody>
          <a:bodyPr wrap="none" rtlCol="0">
            <a:spAutoFit/>
          </a:bodyPr>
          <a:lstStyle/>
          <a:p>
            <a:pPr algn="ctr"/>
            <a:r>
              <a:rPr lang="nb-NO" sz="1350" b="1" dirty="0"/>
              <a:t>INNHOLD</a:t>
            </a:r>
          </a:p>
        </p:txBody>
      </p:sp>
      <p:sp>
        <p:nvSpPr>
          <p:cNvPr id="5" name="Plassholder for lysbildenummer 4">
            <a:extLst>
              <a:ext uri="{FF2B5EF4-FFF2-40B4-BE49-F238E27FC236}">
                <a16:creationId xmlns:a16="http://schemas.microsoft.com/office/drawing/2014/main" id="{CCA04CA9-77AA-0546-83F1-4E2D8DF89368}"/>
              </a:ext>
            </a:extLst>
          </p:cNvPr>
          <p:cNvSpPr>
            <a:spLocks noGrp="1"/>
          </p:cNvSpPr>
          <p:nvPr>
            <p:ph type="sldNum" sz="quarter" idx="12"/>
          </p:nvPr>
        </p:nvSpPr>
        <p:spPr/>
        <p:txBody>
          <a:bodyPr/>
          <a:lstStyle/>
          <a:p>
            <a:fld id="{325755D3-EA28-0542-B948-A1FBE47D7EDF}" type="slidenum">
              <a:rPr lang="nb-NO" smtClean="0"/>
              <a:t>2</a:t>
            </a:fld>
            <a:endParaRPr lang="nb-NO"/>
          </a:p>
        </p:txBody>
      </p:sp>
      <p:sp>
        <p:nvSpPr>
          <p:cNvPr id="6" name="Rektangel 5">
            <a:hlinkClick r:id="rId3" action="ppaction://hlinksldjump"/>
            <a:extLst>
              <a:ext uri="{FF2B5EF4-FFF2-40B4-BE49-F238E27FC236}">
                <a16:creationId xmlns:a16="http://schemas.microsoft.com/office/drawing/2014/main" id="{DD255BD7-7B7A-AEE6-3F0E-204AC10BB829}"/>
              </a:ext>
            </a:extLst>
          </p:cNvPr>
          <p:cNvSpPr/>
          <p:nvPr/>
        </p:nvSpPr>
        <p:spPr>
          <a:xfrm>
            <a:off x="2098029" y="993422"/>
            <a:ext cx="7895461"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ktangel 6">
            <a:hlinkClick r:id="rId3" action="ppaction://hlinksldjump"/>
            <a:extLst>
              <a:ext uri="{FF2B5EF4-FFF2-40B4-BE49-F238E27FC236}">
                <a16:creationId xmlns:a16="http://schemas.microsoft.com/office/drawing/2014/main" id="{CFDDD7E3-97CA-BC65-A5F2-F1193FB38D30}"/>
              </a:ext>
            </a:extLst>
          </p:cNvPr>
          <p:cNvSpPr/>
          <p:nvPr/>
        </p:nvSpPr>
        <p:spPr>
          <a:xfrm>
            <a:off x="2170523" y="1319753"/>
            <a:ext cx="7822967"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hlinkClick r:id="rId4" action="ppaction://hlinksldjump"/>
            <a:extLst>
              <a:ext uri="{FF2B5EF4-FFF2-40B4-BE49-F238E27FC236}">
                <a16:creationId xmlns:a16="http://schemas.microsoft.com/office/drawing/2014/main" id="{39E358BC-F736-DF03-3039-24E230DEB248}"/>
              </a:ext>
            </a:extLst>
          </p:cNvPr>
          <p:cNvSpPr/>
          <p:nvPr/>
        </p:nvSpPr>
        <p:spPr>
          <a:xfrm>
            <a:off x="2109216" y="1681597"/>
            <a:ext cx="7984756"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hlinkClick r:id="rId5" action="ppaction://hlinksldjump"/>
            <a:extLst>
              <a:ext uri="{FF2B5EF4-FFF2-40B4-BE49-F238E27FC236}">
                <a16:creationId xmlns:a16="http://schemas.microsoft.com/office/drawing/2014/main" id="{96C9D1DD-18BB-C56B-6E80-C7B7B8E77725}"/>
              </a:ext>
            </a:extLst>
          </p:cNvPr>
          <p:cNvSpPr/>
          <p:nvPr/>
        </p:nvSpPr>
        <p:spPr>
          <a:xfrm>
            <a:off x="2170522" y="1979629"/>
            <a:ext cx="7912262"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a:hlinkClick r:id="rId6" action="ppaction://hlinksldjump"/>
            <a:extLst>
              <a:ext uri="{FF2B5EF4-FFF2-40B4-BE49-F238E27FC236}">
                <a16:creationId xmlns:a16="http://schemas.microsoft.com/office/drawing/2014/main" id="{AB97E329-2CC8-A125-16BB-7C198DE406E1}"/>
              </a:ext>
            </a:extLst>
          </p:cNvPr>
          <p:cNvSpPr/>
          <p:nvPr/>
        </p:nvSpPr>
        <p:spPr>
          <a:xfrm>
            <a:off x="2109217" y="2281287"/>
            <a:ext cx="7884273"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a:hlinkClick r:id="rId7" action="ppaction://hlinksldjump"/>
            <a:extLst>
              <a:ext uri="{FF2B5EF4-FFF2-40B4-BE49-F238E27FC236}">
                <a16:creationId xmlns:a16="http://schemas.microsoft.com/office/drawing/2014/main" id="{B49C6AFA-644F-7D49-312A-89CDCA3911A7}"/>
              </a:ext>
            </a:extLst>
          </p:cNvPr>
          <p:cNvSpPr/>
          <p:nvPr/>
        </p:nvSpPr>
        <p:spPr>
          <a:xfrm>
            <a:off x="2170522" y="2620652"/>
            <a:ext cx="7912262"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a:hlinkClick r:id="rId8" action="ppaction://hlinksldjump"/>
            <a:extLst>
              <a:ext uri="{FF2B5EF4-FFF2-40B4-BE49-F238E27FC236}">
                <a16:creationId xmlns:a16="http://schemas.microsoft.com/office/drawing/2014/main" id="{349046D0-C9E3-687D-5C32-57D2AE7B09D9}"/>
              </a:ext>
            </a:extLst>
          </p:cNvPr>
          <p:cNvSpPr/>
          <p:nvPr/>
        </p:nvSpPr>
        <p:spPr>
          <a:xfrm>
            <a:off x="2170523" y="2941163"/>
            <a:ext cx="7822967"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hlinkClick r:id="rId9" action="ppaction://hlinksldjump"/>
            <a:extLst>
              <a:ext uri="{FF2B5EF4-FFF2-40B4-BE49-F238E27FC236}">
                <a16:creationId xmlns:a16="http://schemas.microsoft.com/office/drawing/2014/main" id="{1C33E924-7FA9-186A-E676-151DC8C1129D}"/>
              </a:ext>
            </a:extLst>
          </p:cNvPr>
          <p:cNvSpPr/>
          <p:nvPr/>
        </p:nvSpPr>
        <p:spPr>
          <a:xfrm>
            <a:off x="2170522" y="3242821"/>
            <a:ext cx="7822966"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hlinkClick r:id="rId10" action="ppaction://hlinksldjump"/>
            <a:extLst>
              <a:ext uri="{FF2B5EF4-FFF2-40B4-BE49-F238E27FC236}">
                <a16:creationId xmlns:a16="http://schemas.microsoft.com/office/drawing/2014/main" id="{4C2E983C-059A-DFCD-F830-0FD4E685CB10}"/>
              </a:ext>
            </a:extLst>
          </p:cNvPr>
          <p:cNvSpPr/>
          <p:nvPr/>
        </p:nvSpPr>
        <p:spPr>
          <a:xfrm>
            <a:off x="2170522" y="3568908"/>
            <a:ext cx="7912262"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Rektangel 28">
            <a:hlinkClick r:id="rId11" action="ppaction://hlinksldjump"/>
            <a:extLst>
              <a:ext uri="{FF2B5EF4-FFF2-40B4-BE49-F238E27FC236}">
                <a16:creationId xmlns:a16="http://schemas.microsoft.com/office/drawing/2014/main" id="{47FE9B43-2373-E6EC-6AD1-74BF81846878}"/>
              </a:ext>
            </a:extLst>
          </p:cNvPr>
          <p:cNvSpPr/>
          <p:nvPr/>
        </p:nvSpPr>
        <p:spPr>
          <a:xfrm>
            <a:off x="2181710" y="3891172"/>
            <a:ext cx="7912262"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ktangel 30">
            <a:hlinkClick r:id="rId12" action="ppaction://hlinksldjump"/>
            <a:extLst>
              <a:ext uri="{FF2B5EF4-FFF2-40B4-BE49-F238E27FC236}">
                <a16:creationId xmlns:a16="http://schemas.microsoft.com/office/drawing/2014/main" id="{CA525B41-71C4-BE8E-3B8C-20660A83FDCD}"/>
              </a:ext>
            </a:extLst>
          </p:cNvPr>
          <p:cNvSpPr/>
          <p:nvPr/>
        </p:nvSpPr>
        <p:spPr>
          <a:xfrm>
            <a:off x="2193769" y="4231037"/>
            <a:ext cx="7799720" cy="13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hlinkClick r:id="rId12" action="ppaction://hlinksldjump"/>
            <a:extLst>
              <a:ext uri="{FF2B5EF4-FFF2-40B4-BE49-F238E27FC236}">
                <a16:creationId xmlns:a16="http://schemas.microsoft.com/office/drawing/2014/main" id="{49E94FF9-0B40-63BF-EA96-3AB6E4729395}"/>
              </a:ext>
            </a:extLst>
          </p:cNvPr>
          <p:cNvSpPr/>
          <p:nvPr/>
        </p:nvSpPr>
        <p:spPr>
          <a:xfrm>
            <a:off x="2170522" y="4564250"/>
            <a:ext cx="7799720" cy="13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ktangel 32">
            <a:hlinkClick r:id="rId13" action="ppaction://hlinksldjump"/>
            <a:extLst>
              <a:ext uri="{FF2B5EF4-FFF2-40B4-BE49-F238E27FC236}">
                <a16:creationId xmlns:a16="http://schemas.microsoft.com/office/drawing/2014/main" id="{58656F2C-E47A-C2C1-F8BD-A6829A2F4B0C}"/>
              </a:ext>
            </a:extLst>
          </p:cNvPr>
          <p:cNvSpPr/>
          <p:nvPr/>
        </p:nvSpPr>
        <p:spPr>
          <a:xfrm>
            <a:off x="2170522" y="4847629"/>
            <a:ext cx="7799720" cy="207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ktangel 33">
            <a:hlinkClick r:id="rId14" action="ppaction://hlinksldjump"/>
            <a:extLst>
              <a:ext uri="{FF2B5EF4-FFF2-40B4-BE49-F238E27FC236}">
                <a16:creationId xmlns:a16="http://schemas.microsoft.com/office/drawing/2014/main" id="{00837607-DE4B-7E38-838D-79277E992574}"/>
              </a:ext>
            </a:extLst>
          </p:cNvPr>
          <p:cNvSpPr/>
          <p:nvPr/>
        </p:nvSpPr>
        <p:spPr>
          <a:xfrm>
            <a:off x="2109216" y="5146966"/>
            <a:ext cx="7884272" cy="191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37601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2902782"/>
          </a:xfrm>
          <a:prstGeom prst="rect">
            <a:avLst/>
          </a:prstGeom>
        </p:spPr>
        <p:txBody>
          <a:bodyPr wrap="square">
            <a:spAutoFit/>
          </a:bodyPr>
          <a:lstStyle/>
          <a:p>
            <a:r>
              <a:rPr lang="nb-NO" sz="1400" dirty="0">
                <a:latin typeface="+mj-lt"/>
                <a:ea typeface="MS Mincho" panose="02020609040205080304" pitchFamily="49" charset="-128"/>
                <a:cs typeface="Arial" panose="020B0604020202020204" pitchFamily="34" charset="0"/>
              </a:rPr>
              <a:t>Barnehagen skal bidra til læringsfellesskap der barna skal få bidra i egen og andres læring. Barns lek og medvirkning preger barnehagehverdagen. </a:t>
            </a:r>
          </a:p>
          <a:p>
            <a:endParaRPr lang="nb-NO" sz="1400" b="1" dirty="0"/>
          </a:p>
          <a:p>
            <a:r>
              <a:rPr lang="nb-NO" sz="1400" b="1" dirty="0"/>
              <a:t>I Rakkerungan gårdsbarnehage arbeider vi for at:</a:t>
            </a:r>
            <a:endParaRPr lang="nb-NO" sz="1400" dirty="0"/>
          </a:p>
          <a:p>
            <a:endParaRPr lang="nb-NO" sz="1400" dirty="0"/>
          </a:p>
          <a:p>
            <a:pPr marL="285748" indent="-285748">
              <a:buFont typeface="Arial" panose="020B0604020202020204" pitchFamily="34" charset="0"/>
              <a:buChar char="•"/>
            </a:pPr>
            <a:r>
              <a:rPr lang="nb-NO" sz="1400" dirty="0">
                <a:latin typeface="+mj-lt"/>
              </a:rPr>
              <a:t>Hos de minste sitter de ansatte på gulvet i barnehøyde og deltar i samspill med barna.</a:t>
            </a:r>
          </a:p>
          <a:p>
            <a:pPr marL="285748" indent="-285748">
              <a:buFont typeface="Arial" panose="020B0604020202020204" pitchFamily="34" charset="0"/>
              <a:buChar char="•"/>
            </a:pPr>
            <a:r>
              <a:rPr lang="nb-NO" sz="1400" dirty="0">
                <a:latin typeface="+mj-lt"/>
              </a:rPr>
              <a:t>I uteleken er ansatte aktivt tilstede i lek med barna</a:t>
            </a:r>
          </a:p>
          <a:p>
            <a:pPr marL="285748" indent="-285748">
              <a:buFont typeface="Arial" panose="020B0604020202020204" pitchFamily="34" charset="0"/>
              <a:buChar char="•"/>
            </a:pPr>
            <a:r>
              <a:rPr lang="nb-NO" sz="1400" dirty="0">
                <a:latin typeface="+mj-lt"/>
              </a:rPr>
              <a:t>Vi undrer oss sammen med barna over det vi ser og opplever i naturen.</a:t>
            </a:r>
          </a:p>
          <a:p>
            <a:pPr marL="285748" indent="-285748">
              <a:buFont typeface="Arial" panose="020B0604020202020204" pitchFamily="34" charset="0"/>
              <a:buChar char="•"/>
            </a:pPr>
            <a:r>
              <a:rPr lang="nb-NO" sz="1400" dirty="0">
                <a:latin typeface="+mj-lt"/>
              </a:rPr>
              <a:t>Barn blir gjennom ord, holdninger og handlinger anerkjent av de ansatte.</a:t>
            </a:r>
          </a:p>
          <a:p>
            <a:pPr marL="285748" indent="-285748">
              <a:buFont typeface="Arial" panose="020B0604020202020204" pitchFamily="34" charset="0"/>
              <a:buChar char="•"/>
            </a:pPr>
            <a:r>
              <a:rPr lang="nb-NO" sz="1400" dirty="0">
                <a:latin typeface="+mj-lt"/>
              </a:rPr>
              <a:t>Ansatte legger til rette for og inspirerer til ulike former for lek.</a:t>
            </a:r>
          </a:p>
          <a:p>
            <a:pPr marL="285748" indent="-285748">
              <a:buFont typeface="Arial" panose="020B0604020202020204" pitchFamily="34" charset="0"/>
              <a:buChar char="•"/>
            </a:pPr>
            <a:r>
              <a:rPr lang="nb-NO" sz="1400" dirty="0">
                <a:latin typeface="+mj-lt"/>
              </a:rPr>
              <a:t>Barn gis støtte og strategier til selv å løse konflikter de står i.</a:t>
            </a:r>
          </a:p>
          <a:p>
            <a:pPr marL="285748" indent="-285748">
              <a:buFont typeface="Arial" panose="020B0604020202020204" pitchFamily="34" charset="0"/>
              <a:buChar char="•"/>
            </a:pPr>
            <a:r>
              <a:rPr lang="nb-NO" sz="1400" dirty="0">
                <a:latin typeface="+mj-lt"/>
              </a:rPr>
              <a:t>Ansatte legger til rette for at alle barn skal erfare at de er betydningsfulle. </a:t>
            </a:r>
            <a:endParaRPr lang="nb-NO" sz="1400" i="1" dirty="0">
              <a:latin typeface="+mj-lt"/>
            </a:endParaRPr>
          </a:p>
          <a:p>
            <a:pPr>
              <a:lnSpc>
                <a:spcPct val="110000"/>
              </a:lnSpc>
              <a:spcAft>
                <a:spcPts val="600"/>
              </a:spcAft>
            </a:pPr>
            <a:endParaRPr lang="nb-NO" sz="1400" dirty="0"/>
          </a:p>
        </p:txBody>
      </p:sp>
      <p:sp>
        <p:nvSpPr>
          <p:cNvPr id="3" name="Plassholder for lysbildenummer 2">
            <a:extLst>
              <a:ext uri="{FF2B5EF4-FFF2-40B4-BE49-F238E27FC236}">
                <a16:creationId xmlns:a16="http://schemas.microsoft.com/office/drawing/2014/main" id="{9962A210-2EC3-D74D-8C96-788051C93EC7}"/>
              </a:ext>
            </a:extLst>
          </p:cNvPr>
          <p:cNvSpPr>
            <a:spLocks noGrp="1"/>
          </p:cNvSpPr>
          <p:nvPr>
            <p:ph type="sldNum" sz="quarter" idx="12"/>
          </p:nvPr>
        </p:nvSpPr>
        <p:spPr/>
        <p:txBody>
          <a:bodyPr/>
          <a:lstStyle/>
          <a:p>
            <a:r>
              <a:rPr lang="nb-NO" dirty="0"/>
              <a:t>s.</a:t>
            </a:r>
            <a:fld id="{325755D3-EA28-0542-B948-A1FBE47D7EDF}" type="slidenum">
              <a:rPr lang="nb-NO" smtClean="0"/>
              <a:t>20</a:t>
            </a:fld>
            <a:endParaRPr lang="nb-NO" dirty="0"/>
          </a:p>
        </p:txBody>
      </p:sp>
      <p:sp>
        <p:nvSpPr>
          <p:cNvPr id="5" name="Plassholder for bunntekst 3">
            <a:extLst>
              <a:ext uri="{FF2B5EF4-FFF2-40B4-BE49-F238E27FC236}">
                <a16:creationId xmlns:a16="http://schemas.microsoft.com/office/drawing/2014/main" id="{3E4C2985-1F0C-7FF5-5585-0A75FC5515F9}"/>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pic>
        <p:nvPicPr>
          <p:cNvPr id="6" name="Bilde 5" descr="Et bilde som inneholder utendørs, tre, plante, blå&#10;&#10;Automatisk generert beskrivelse">
            <a:extLst>
              <a:ext uri="{FF2B5EF4-FFF2-40B4-BE49-F238E27FC236}">
                <a16:creationId xmlns:a16="http://schemas.microsoft.com/office/drawing/2014/main" id="{138A6236-48A5-91BC-C286-DF98A9D1E123}"/>
              </a:ext>
            </a:extLst>
          </p:cNvPr>
          <p:cNvPicPr>
            <a:picLocks noChangeAspect="1"/>
          </p:cNvPicPr>
          <p:nvPr/>
        </p:nvPicPr>
        <p:blipFill rotWithShape="1">
          <a:blip r:embed="rId2">
            <a:extLst>
              <a:ext uri="{28A0092B-C50C-407E-A947-70E740481C1C}">
                <a14:useLocalDpi xmlns:a14="http://schemas.microsoft.com/office/drawing/2010/main" val="0"/>
              </a:ext>
            </a:extLst>
          </a:blip>
          <a:srcRect l="9892" r="32044"/>
          <a:stretch/>
        </p:blipFill>
        <p:spPr>
          <a:xfrm rot="5400000">
            <a:off x="7730538" y="3123326"/>
            <a:ext cx="2902782" cy="23346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152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4647426"/>
          </a:xfrm>
          <a:prstGeom prst="rect">
            <a:avLst/>
          </a:prstGeom>
        </p:spPr>
        <p:txBody>
          <a:bodyPr wrap="square">
            <a:spAutoFit/>
          </a:bodyPr>
          <a:lstStyle/>
          <a:p>
            <a:r>
              <a:rPr lang="nb-NO" sz="1600" b="1" dirty="0">
                <a:solidFill>
                  <a:srgbClr val="558ED5"/>
                </a:solidFill>
              </a:rPr>
              <a:t>Demokrati og barns medvirkning og deltakelse</a:t>
            </a:r>
          </a:p>
          <a:p>
            <a:r>
              <a:rPr lang="nb-NO" sz="1400" dirty="0">
                <a:latin typeface="+mj-lt"/>
              </a:rPr>
              <a:t>Vår barnehage skal være et sted som fremmer danning og læring. Barnehagen skal fremme demokrati og være et inkluderende felleskap hvor barna får anledning til å ytre seg, blir hørt og delta. </a:t>
            </a:r>
          </a:p>
          <a:p>
            <a:r>
              <a:rPr lang="nb-NO" sz="1400" dirty="0">
                <a:latin typeface="+mj-lt"/>
              </a:rPr>
              <a:t>Barns medvirkning handler først og fremst om en holdning hos de voksne i relasjonen med barn. Barn skal bli møtt som et selvstendig lite menneske. Uavhengig av alder og forutsetninger skal barn få erfare at deres stemmer blir lyttet til. Vi skal sørge for at barnas erfaringer og synspunkter får innflytelse på det som skjer i barnehagen. </a:t>
            </a:r>
          </a:p>
          <a:p>
            <a:r>
              <a:rPr lang="nb-NO" sz="1400" dirty="0">
                <a:effectLst/>
                <a:latin typeface="+mj-lt"/>
                <a:ea typeface="MS Mincho" panose="02020609040205080304" pitchFamily="49" charset="-128"/>
                <a:cs typeface="Arial" panose="020B0604020202020204" pitchFamily="34" charset="0"/>
              </a:rPr>
              <a:t>Barns medvirkning handler først og fremst om en holdning hos de voksne i relasjonen med barn. Barn skal bli møtt som et selvstendig menneske. Uavhengig av alder og forutsetninger skal barn få erfare at deres stemmer blir lyttet til. Vi skal sørge for at barnas erfaringer og synspunkter får innflytelse på det som skjer i barnehagen. </a:t>
            </a:r>
            <a:endParaRPr lang="nb-NO" sz="1400" dirty="0">
              <a:latin typeface="+mj-lt"/>
            </a:endParaRPr>
          </a:p>
          <a:p>
            <a:r>
              <a:rPr lang="nb-NO" sz="1400" dirty="0"/>
              <a:t> </a:t>
            </a:r>
          </a:p>
          <a:p>
            <a:r>
              <a:rPr lang="nb-NO" sz="1400" b="1" dirty="0"/>
              <a:t>I Rakkerungan gårdsbarnehage arbeider vi for at:</a:t>
            </a:r>
            <a:endParaRPr lang="nb-NO" sz="1400" dirty="0"/>
          </a:p>
          <a:p>
            <a:pPr marL="285748" indent="-285748">
              <a:buFont typeface="Arial"/>
              <a:buChar char="•"/>
            </a:pPr>
            <a:r>
              <a:rPr lang="nb-NO" sz="1400" dirty="0">
                <a:latin typeface="+mj-lt"/>
              </a:rPr>
              <a:t>Personalet observerer de minste barna, og bruker disse observasjonene som utgangspunkt for tema og prosjektarbeid.</a:t>
            </a:r>
          </a:p>
          <a:p>
            <a:pPr marL="285748" indent="-285748">
              <a:buFont typeface="Arial"/>
              <a:buChar char="•"/>
            </a:pPr>
            <a:r>
              <a:rPr lang="nb-NO" sz="1400" dirty="0">
                <a:latin typeface="+mj-lt"/>
              </a:rPr>
              <a:t>Hos de store barna observerer de ansatte barnas interesser, som vi tar med oss videre i det pedagogiske arbeidet.</a:t>
            </a:r>
          </a:p>
          <a:p>
            <a:pPr marL="285748" indent="-285748">
              <a:buFont typeface="Arial"/>
              <a:buChar char="•"/>
            </a:pPr>
            <a:r>
              <a:rPr lang="nb-NO" sz="1400" dirty="0">
                <a:latin typeface="+mj-lt"/>
              </a:rPr>
              <a:t>Barnesamtaler er et pedagogisk verktøy som vi benytter oss av.</a:t>
            </a:r>
          </a:p>
          <a:p>
            <a:pPr marL="285748" indent="-285748">
              <a:buFont typeface="Arial"/>
              <a:buChar char="•"/>
            </a:pPr>
            <a:r>
              <a:rPr lang="nb-NO" sz="1400" dirty="0">
                <a:latin typeface="+mj-lt"/>
              </a:rPr>
              <a:t>Barna skal oppmuntres til å prøve selv og mestre, eksempel ved å smøre mat selv og kle på/av seg selv.</a:t>
            </a:r>
          </a:p>
          <a:p>
            <a:pPr marL="285748" indent="-285748">
              <a:buFont typeface="Arial"/>
              <a:buChar char="•"/>
            </a:pPr>
            <a:r>
              <a:rPr lang="nb-NO" sz="1400" dirty="0">
                <a:latin typeface="+mj-lt"/>
              </a:rPr>
              <a:t>Barna skal ta større del i planlegging og gjennomføring av prosjekter.</a:t>
            </a:r>
            <a:r>
              <a:rPr lang="nb-NO" sz="1400" b="1" dirty="0">
                <a:latin typeface="+mj-lt"/>
              </a:rPr>
              <a:t> </a:t>
            </a:r>
            <a:endParaRPr lang="nb-NO" sz="1400" dirty="0">
              <a:latin typeface="+mj-lt"/>
            </a:endParaRPr>
          </a:p>
          <a:p>
            <a:endParaRPr lang="nb-NO" sz="1400" b="1" dirty="0"/>
          </a:p>
        </p:txBody>
      </p:sp>
      <p:sp>
        <p:nvSpPr>
          <p:cNvPr id="3" name="Plassholder for lysbildenummer 2">
            <a:extLst>
              <a:ext uri="{FF2B5EF4-FFF2-40B4-BE49-F238E27FC236}">
                <a16:creationId xmlns:a16="http://schemas.microsoft.com/office/drawing/2014/main" id="{2E16DAB7-C2F3-4D43-ACC4-1E890E3299BD}"/>
              </a:ext>
            </a:extLst>
          </p:cNvPr>
          <p:cNvSpPr>
            <a:spLocks noGrp="1"/>
          </p:cNvSpPr>
          <p:nvPr>
            <p:ph type="sldNum" sz="quarter" idx="12"/>
          </p:nvPr>
        </p:nvSpPr>
        <p:spPr/>
        <p:txBody>
          <a:bodyPr/>
          <a:lstStyle/>
          <a:p>
            <a:r>
              <a:rPr lang="nb-NO" dirty="0"/>
              <a:t>s.</a:t>
            </a:r>
            <a:fld id="{325755D3-EA28-0542-B948-A1FBE47D7EDF}" type="slidenum">
              <a:rPr lang="nb-NO" smtClean="0"/>
              <a:t>21</a:t>
            </a:fld>
            <a:endParaRPr lang="nb-NO" dirty="0"/>
          </a:p>
        </p:txBody>
      </p:sp>
      <p:sp>
        <p:nvSpPr>
          <p:cNvPr id="5" name="Plassholder for bunntekst 3">
            <a:extLst>
              <a:ext uri="{FF2B5EF4-FFF2-40B4-BE49-F238E27FC236}">
                <a16:creationId xmlns:a16="http://schemas.microsoft.com/office/drawing/2014/main" id="{747957DF-92F3-B0A4-DD27-49735630C689}"/>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297912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2530373"/>
          </a:xfrm>
          <a:prstGeom prst="rect">
            <a:avLst/>
          </a:prstGeom>
          <a:noFill/>
        </p:spPr>
        <p:txBody>
          <a:bodyPr wrap="square">
            <a:spAutoFit/>
          </a:bodyPr>
          <a:lstStyle/>
          <a:p>
            <a:pPr>
              <a:spcBef>
                <a:spcPts val="200"/>
              </a:spcBef>
            </a:pPr>
            <a:r>
              <a:rPr lang="nb-NO" sz="1600" b="1" dirty="0">
                <a:solidFill>
                  <a:srgbClr val="5890D6"/>
                </a:solidFill>
                <a:ea typeface="MS Gothic" panose="020B0609070205080204" pitchFamily="49" charset="-128"/>
                <a:cs typeface="Times New Roman" panose="02020603050405020304" pitchFamily="18" charset="0"/>
              </a:rPr>
              <a:t>Omsorg og danning</a:t>
            </a: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Barnehagen skal legge til rette for omsorgsfulle relasjoner preget av tillit, nærvær, varhet og trygghet. Barn skal få omsorg av voksne og andre barn, og samtidig øve seg på selv å gi omsorg. De voksne skal veilede barn og hjelpe dem i spenningen mellom sosialisering i gruppen og ivaretakelse av de individuelle behov.</a:t>
            </a:r>
          </a:p>
          <a:p>
            <a:pPr>
              <a:lnSpc>
                <a:spcPct val="110000"/>
              </a:lnSpc>
              <a:spcAft>
                <a:spcPts val="600"/>
              </a:spcAft>
            </a:pPr>
            <a:r>
              <a:rPr lang="nb-NO" sz="1400" b="1" dirty="0">
                <a:ea typeface="MS Mincho" panose="02020609040205080304" pitchFamily="49" charset="-128"/>
                <a:cs typeface="Arial" panose="020B0604020202020204" pitchFamily="34" charset="0"/>
              </a:rPr>
              <a:t>I Rakkerungan gårdsbarnehage arbeider vi for at:</a:t>
            </a:r>
          </a:p>
          <a:p>
            <a:pPr marL="285748" indent="-285748">
              <a:lnSpc>
                <a:spcPct val="110000"/>
              </a:lnSpc>
              <a:spcAft>
                <a:spcPts val="600"/>
              </a:spcAft>
              <a:buFont typeface="Arial" panose="020B0604020202020204" pitchFamily="34" charset="0"/>
              <a:buChar char="•"/>
            </a:pPr>
            <a:r>
              <a:rPr lang="nb-NO" sz="1400" dirty="0">
                <a:latin typeface="+mj-lt"/>
                <a:ea typeface="MS Mincho" panose="02020609040205080304" pitchFamily="49" charset="-128"/>
                <a:cs typeface="Arial" panose="020B0604020202020204" pitchFamily="34" charset="0"/>
              </a:rPr>
              <a:t>Vi støtter og veileder barna i å løse konflikter</a:t>
            </a:r>
          </a:p>
          <a:p>
            <a:pPr marL="285748" indent="-285748">
              <a:lnSpc>
                <a:spcPct val="110000"/>
              </a:lnSpc>
              <a:spcAft>
                <a:spcPts val="600"/>
              </a:spcAft>
              <a:buFont typeface="Arial" panose="020B0604020202020204" pitchFamily="34" charset="0"/>
              <a:buChar char="•"/>
            </a:pPr>
            <a:r>
              <a:rPr lang="nb-NO" sz="1400" dirty="0">
                <a:latin typeface="+mj-lt"/>
                <a:ea typeface="MS Mincho" panose="02020609040205080304" pitchFamily="49" charset="-128"/>
                <a:cs typeface="Arial" panose="020B0604020202020204" pitchFamily="34" charset="0"/>
              </a:rPr>
              <a:t>Vi er bevisste på å være gode rollemodeller som motiverer barna til å være gode rollemodeller for hverandre.</a:t>
            </a:r>
          </a:p>
          <a:p>
            <a:pPr marL="285748" indent="-285748">
              <a:lnSpc>
                <a:spcPct val="110000"/>
              </a:lnSpc>
              <a:spcAft>
                <a:spcPts val="600"/>
              </a:spcAft>
              <a:buFont typeface="Arial" panose="020B0604020202020204" pitchFamily="34" charset="0"/>
              <a:buChar char="•"/>
            </a:pPr>
            <a:r>
              <a:rPr lang="nb-NO" sz="1400" dirty="0">
                <a:latin typeface="+mj-lt"/>
                <a:ea typeface="MS Mincho" panose="02020609040205080304" pitchFamily="49" charset="-128"/>
                <a:cs typeface="Arial" panose="020B0604020202020204" pitchFamily="34" charset="0"/>
              </a:rPr>
              <a:t>Alle barn skal føle seg inkludert og at de er en viktig del av barnegruppa.</a:t>
            </a:r>
          </a:p>
        </p:txBody>
      </p:sp>
      <p:sp>
        <p:nvSpPr>
          <p:cNvPr id="3" name="Plassholder for lysbildenummer 2">
            <a:extLst>
              <a:ext uri="{FF2B5EF4-FFF2-40B4-BE49-F238E27FC236}">
                <a16:creationId xmlns:a16="http://schemas.microsoft.com/office/drawing/2014/main" id="{2E16DAB7-C2F3-4D43-ACC4-1E890E3299BD}"/>
              </a:ext>
            </a:extLst>
          </p:cNvPr>
          <p:cNvSpPr>
            <a:spLocks noGrp="1"/>
          </p:cNvSpPr>
          <p:nvPr>
            <p:ph type="sldNum" sz="quarter" idx="12"/>
          </p:nvPr>
        </p:nvSpPr>
        <p:spPr/>
        <p:txBody>
          <a:bodyPr/>
          <a:lstStyle/>
          <a:p>
            <a:r>
              <a:rPr lang="nb-NO" dirty="0"/>
              <a:t>s.</a:t>
            </a:r>
            <a:fld id="{325755D3-EA28-0542-B948-A1FBE47D7EDF}" type="slidenum">
              <a:rPr lang="nb-NO" smtClean="0"/>
              <a:t>22</a:t>
            </a:fld>
            <a:endParaRPr lang="nb-NO" dirty="0"/>
          </a:p>
        </p:txBody>
      </p:sp>
      <p:sp>
        <p:nvSpPr>
          <p:cNvPr id="5" name="TekstSylinder 4">
            <a:extLst>
              <a:ext uri="{FF2B5EF4-FFF2-40B4-BE49-F238E27FC236}">
                <a16:creationId xmlns:a16="http://schemas.microsoft.com/office/drawing/2014/main" id="{BFD9FC27-68E1-CD37-3AD3-2618403B03A4}"/>
              </a:ext>
            </a:extLst>
          </p:cNvPr>
          <p:cNvSpPr txBox="1"/>
          <p:nvPr/>
        </p:nvSpPr>
        <p:spPr>
          <a:xfrm>
            <a:off x="4978923" y="4953769"/>
            <a:ext cx="4572000" cy="553998"/>
          </a:xfrm>
          <a:prstGeom prst="rect">
            <a:avLst/>
          </a:prstGeom>
          <a:noFill/>
        </p:spPr>
        <p:txBody>
          <a:bodyPr wrap="square">
            <a:spAutoFit/>
          </a:bodyPr>
          <a:lstStyle/>
          <a:p>
            <a:r>
              <a:rPr lang="nb-NO" sz="1000" dirty="0">
                <a:solidFill>
                  <a:schemeClr val="tx1">
                    <a:alpha val="50000"/>
                  </a:schemeClr>
                </a:solidFill>
                <a:latin typeface="ClaphappyLight" panose="02000303000000000000"/>
              </a:rPr>
              <a:t>"Barnehagen skal støtte barna i å forholde seg prøvende og nysgjerrig til omverdenen og bidra til å legge grunnlag for modig, selvstendig og ansvarlig deltakelse i demokratiske fellesskap." (Rammeplanen"</a:t>
            </a:r>
          </a:p>
        </p:txBody>
      </p:sp>
      <p:sp>
        <p:nvSpPr>
          <p:cNvPr id="6" name="Plassholder for bunntekst 3">
            <a:extLst>
              <a:ext uri="{FF2B5EF4-FFF2-40B4-BE49-F238E27FC236}">
                <a16:creationId xmlns:a16="http://schemas.microsoft.com/office/drawing/2014/main" id="{3717B7B9-B887-E08B-6FEB-17E1ADBD2346}"/>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pic>
        <p:nvPicPr>
          <p:cNvPr id="7" name="Bilde 6" descr="Et bilde som inneholder person, utendørs, klær, Plastpose&#10;&#10;Automatisk generert beskrivelse">
            <a:extLst>
              <a:ext uri="{FF2B5EF4-FFF2-40B4-BE49-F238E27FC236}">
                <a16:creationId xmlns:a16="http://schemas.microsoft.com/office/drawing/2014/main" id="{28B0C6D4-1ECA-B537-744A-46EC4D09B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11" y="3599375"/>
            <a:ext cx="2031590" cy="27087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508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3570208"/>
          </a:xfrm>
          <a:prstGeom prst="rect">
            <a:avLst/>
          </a:prstGeom>
        </p:spPr>
        <p:txBody>
          <a:bodyPr wrap="square">
            <a:spAutoFit/>
          </a:bodyPr>
          <a:lstStyle/>
          <a:p>
            <a:r>
              <a:rPr lang="nb-NO" sz="1600" b="1" dirty="0">
                <a:solidFill>
                  <a:srgbClr val="5890D6"/>
                </a:solidFill>
              </a:rPr>
              <a:t>Kommunikasjon og språk</a:t>
            </a:r>
            <a:endParaRPr lang="nb-NO" sz="1600" b="1" dirty="0">
              <a:solidFill>
                <a:schemeClr val="tx2">
                  <a:lumMod val="60000"/>
                  <a:lumOff val="40000"/>
                </a:schemeClr>
              </a:solidFill>
            </a:endParaRPr>
          </a:p>
          <a:p>
            <a:r>
              <a:rPr lang="nb-NO" sz="1400" dirty="0">
                <a:latin typeface="+mj-lt"/>
              </a:rPr>
              <a:t>Vår barnehage skal være et sted som fremmer barns kommunikasjon og språkutvikling i omgivelser der voksne er bevisst sin rolle som språklige forbilder. Barnehagen arbeider systematisk med å utvikle barnehagens språkmiljø i forhold til språkstandard for barnehagene i Kristiansand. Språkarbeidet inngår blant annet i barnehagens arbeid med fagområdene. </a:t>
            </a:r>
          </a:p>
          <a:p>
            <a:r>
              <a:rPr lang="nb-NO" sz="1400" dirty="0"/>
              <a:t> </a:t>
            </a:r>
          </a:p>
          <a:p>
            <a:r>
              <a:rPr lang="nb-NO" sz="1400" b="1" dirty="0"/>
              <a:t>I Rakkerungan gårdsbarnehage arbeider vi for at:</a:t>
            </a:r>
            <a:endParaRPr lang="nb-NO" sz="1400" dirty="0"/>
          </a:p>
          <a:p>
            <a:pPr marL="285748" indent="-285748">
              <a:buFont typeface="Arial"/>
              <a:buChar char="•"/>
            </a:pPr>
            <a:r>
              <a:rPr lang="nb-NO" sz="1400" dirty="0">
                <a:latin typeface="+mj-lt"/>
              </a:rPr>
              <a:t>Vi skal leke mer med språket!</a:t>
            </a:r>
          </a:p>
          <a:p>
            <a:pPr marL="285748" indent="-285748">
              <a:buFont typeface="Arial"/>
              <a:buChar char="•"/>
            </a:pPr>
            <a:r>
              <a:rPr lang="nb-NO" sz="1400" dirty="0">
                <a:latin typeface="+mj-lt"/>
              </a:rPr>
              <a:t>Vi skal bruke språket mer bevist i rutinesituasjoner, som ved måltidene/stellesituasjoner og ved påkledning.</a:t>
            </a:r>
          </a:p>
          <a:p>
            <a:pPr marL="285748" indent="-285748">
              <a:buFont typeface="Arial"/>
              <a:buChar char="•"/>
            </a:pPr>
            <a:r>
              <a:rPr lang="nb-NO" sz="1400" dirty="0">
                <a:latin typeface="+mj-lt"/>
              </a:rPr>
              <a:t>Vi prater om det vi ser, gjør og opplever sammen.</a:t>
            </a:r>
          </a:p>
          <a:p>
            <a:pPr marL="285748" indent="-285748">
              <a:buFont typeface="Arial"/>
              <a:buChar char="•"/>
            </a:pPr>
            <a:r>
              <a:rPr lang="nb-NO" sz="1400" dirty="0">
                <a:latin typeface="+mj-lt"/>
              </a:rPr>
              <a:t>Vi bruker rim, regler, sang og eventyr/bøker i vårt språkarbeid.</a:t>
            </a:r>
          </a:p>
          <a:p>
            <a:pPr marL="285748" indent="-285748">
              <a:buFont typeface="Arial"/>
              <a:buChar char="•"/>
            </a:pPr>
            <a:r>
              <a:rPr lang="nb-NO" sz="1400" dirty="0">
                <a:latin typeface="+mj-lt"/>
              </a:rPr>
              <a:t>Vi bruker konkreter og visuelle hjelpemidler.</a:t>
            </a:r>
          </a:p>
          <a:p>
            <a:pPr marL="285748" indent="-285748">
              <a:buFont typeface="Arial"/>
              <a:buChar char="•"/>
            </a:pPr>
            <a:r>
              <a:rPr lang="nb-NO" sz="1400" dirty="0">
                <a:latin typeface="+mj-lt"/>
              </a:rPr>
              <a:t>Vi er aktivt med å hjelpe barna til å tørre og kjenne på, og uttrykke sine følelser på en god måte.</a:t>
            </a:r>
          </a:p>
          <a:p>
            <a:endParaRPr lang="nb-NO" sz="1400" b="1" dirty="0"/>
          </a:p>
          <a:p>
            <a:pPr lvl="0"/>
            <a:endParaRPr lang="nb-NO" sz="1400" dirty="0"/>
          </a:p>
        </p:txBody>
      </p:sp>
      <p:sp>
        <p:nvSpPr>
          <p:cNvPr id="3" name="Plassholder for lysbildenummer 2">
            <a:extLst>
              <a:ext uri="{FF2B5EF4-FFF2-40B4-BE49-F238E27FC236}">
                <a16:creationId xmlns:a16="http://schemas.microsoft.com/office/drawing/2014/main" id="{A1409B23-332F-A747-A091-722D4E4BB0C7}"/>
              </a:ext>
            </a:extLst>
          </p:cNvPr>
          <p:cNvSpPr>
            <a:spLocks noGrp="1"/>
          </p:cNvSpPr>
          <p:nvPr>
            <p:ph type="sldNum" sz="quarter" idx="12"/>
          </p:nvPr>
        </p:nvSpPr>
        <p:spPr/>
        <p:txBody>
          <a:bodyPr/>
          <a:lstStyle/>
          <a:p>
            <a:r>
              <a:rPr lang="nb-NO" dirty="0"/>
              <a:t>s.</a:t>
            </a:r>
            <a:fld id="{325755D3-EA28-0542-B948-A1FBE47D7EDF}" type="slidenum">
              <a:rPr lang="nb-NO" smtClean="0"/>
              <a:t>23</a:t>
            </a:fld>
            <a:endParaRPr lang="nb-NO" dirty="0"/>
          </a:p>
        </p:txBody>
      </p:sp>
      <p:sp>
        <p:nvSpPr>
          <p:cNvPr id="6" name="Plassholder for bunntekst 3">
            <a:extLst>
              <a:ext uri="{FF2B5EF4-FFF2-40B4-BE49-F238E27FC236}">
                <a16:creationId xmlns:a16="http://schemas.microsoft.com/office/drawing/2014/main" id="{05CCC438-C61A-AF71-ACD5-20ACED158C3C}"/>
              </a:ext>
            </a:extLst>
          </p:cNvPr>
          <p:cNvSpPr txBox="1">
            <a:spLocks/>
          </p:cNvSpPr>
          <p:nvPr/>
        </p:nvSpPr>
        <p:spPr>
          <a:xfrm>
            <a:off x="2090928"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122176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2708434"/>
          </a:xfrm>
          <a:prstGeom prst="rect">
            <a:avLst/>
          </a:prstGeom>
        </p:spPr>
        <p:txBody>
          <a:bodyPr wrap="square">
            <a:spAutoFit/>
          </a:bodyPr>
          <a:lstStyle/>
          <a:p>
            <a:r>
              <a:rPr lang="nb-NO" sz="1600" b="1" dirty="0">
                <a:solidFill>
                  <a:srgbClr val="558ED5"/>
                </a:solidFill>
              </a:rPr>
              <a:t>Mangfold, likestilling og gjensidig respekt</a:t>
            </a:r>
          </a:p>
          <a:p>
            <a:r>
              <a:rPr lang="nb-NO" sz="1400" dirty="0">
                <a:latin typeface="+mj-lt"/>
              </a:rPr>
              <a:t>Vår barnehage skal være et sted som fremmer vennskap og fellesskap. Barna skal oppleve å være en betydningsfull person i felleskapet. Barn og voksne har en absolutt verdi. Barnehagen skal være preget av åpenhet og raushet der mangfold brukes som en ressurs. Barnehagen skal blant annet gjennom fagområdene jobbe med mangfold, likestilling og gjensidig respekt. </a:t>
            </a:r>
          </a:p>
          <a:p>
            <a:r>
              <a:rPr lang="nb-NO" sz="1400" b="1" dirty="0"/>
              <a:t> </a:t>
            </a:r>
            <a:endParaRPr lang="nb-NO" sz="1400" dirty="0"/>
          </a:p>
          <a:p>
            <a:r>
              <a:rPr lang="nb-NO" sz="1400" b="1" dirty="0"/>
              <a:t>I Rakkerungan gårdsbarnehage arbeider vi for at:</a:t>
            </a:r>
            <a:endParaRPr lang="nb-NO" sz="1400" dirty="0"/>
          </a:p>
          <a:p>
            <a:pPr marL="285748" indent="-285748">
              <a:buFont typeface="Arial"/>
              <a:buChar char="•"/>
            </a:pPr>
            <a:r>
              <a:rPr lang="nb-NO" sz="1400" dirty="0">
                <a:latin typeface="+mj-lt"/>
              </a:rPr>
              <a:t>Vi skal bruke barnas egenverdi i prosjekter rundt hvem vi er.</a:t>
            </a:r>
          </a:p>
          <a:p>
            <a:pPr marL="285748" indent="-285748">
              <a:buFont typeface="Arial"/>
              <a:buChar char="•"/>
            </a:pPr>
            <a:r>
              <a:rPr lang="nb-NO" sz="1400" dirty="0">
                <a:latin typeface="+mj-lt"/>
              </a:rPr>
              <a:t>Alle barn blir sett og møtt for den de er og personalet tilrettelegger for mangfoldet i barnegruppa.</a:t>
            </a:r>
          </a:p>
          <a:p>
            <a:pPr marL="285748" indent="-285748">
              <a:buFont typeface="Arial"/>
              <a:buChar char="•"/>
            </a:pPr>
            <a:r>
              <a:rPr lang="nb-NO" sz="1400" dirty="0">
                <a:latin typeface="+mj-lt"/>
              </a:rPr>
              <a:t>Personalet reflekterer over egne holdninger til likeverd og likestilling gjennom faglige samtaler og drøfting på personalmøter og avdelingsmøter.</a:t>
            </a:r>
          </a:p>
          <a:p>
            <a:pPr marL="285748" indent="-285748">
              <a:buFont typeface="Arial"/>
              <a:buChar char="•"/>
            </a:pPr>
            <a:r>
              <a:rPr lang="nb-NO" sz="1400" dirty="0">
                <a:latin typeface="+mj-lt"/>
              </a:rPr>
              <a:t>Vi gjennom foreldresamarbeid synligjør mangfoldet i barnegruppa bedre.</a:t>
            </a:r>
          </a:p>
        </p:txBody>
      </p:sp>
      <p:sp>
        <p:nvSpPr>
          <p:cNvPr id="3" name="Plassholder for lysbildenummer 2">
            <a:extLst>
              <a:ext uri="{FF2B5EF4-FFF2-40B4-BE49-F238E27FC236}">
                <a16:creationId xmlns:a16="http://schemas.microsoft.com/office/drawing/2014/main" id="{2A43DD7E-E3EC-504A-B921-E8C836C1FAD1}"/>
              </a:ext>
            </a:extLst>
          </p:cNvPr>
          <p:cNvSpPr>
            <a:spLocks noGrp="1"/>
          </p:cNvSpPr>
          <p:nvPr>
            <p:ph type="sldNum" sz="quarter" idx="12"/>
          </p:nvPr>
        </p:nvSpPr>
        <p:spPr/>
        <p:txBody>
          <a:bodyPr/>
          <a:lstStyle/>
          <a:p>
            <a:r>
              <a:rPr lang="nb-NO" dirty="0"/>
              <a:t>s.</a:t>
            </a:r>
            <a:fld id="{325755D3-EA28-0542-B948-A1FBE47D7EDF}" type="slidenum">
              <a:rPr lang="nb-NO" smtClean="0"/>
              <a:t>24</a:t>
            </a:fld>
            <a:endParaRPr lang="nb-NO" dirty="0"/>
          </a:p>
        </p:txBody>
      </p:sp>
      <p:sp>
        <p:nvSpPr>
          <p:cNvPr id="9" name="TekstSylinder 8">
            <a:extLst>
              <a:ext uri="{FF2B5EF4-FFF2-40B4-BE49-F238E27FC236}">
                <a16:creationId xmlns:a16="http://schemas.microsoft.com/office/drawing/2014/main" id="{D40836A3-8496-6341-8EE3-78C0F9E99D27}"/>
              </a:ext>
            </a:extLst>
          </p:cNvPr>
          <p:cNvSpPr txBox="1"/>
          <p:nvPr/>
        </p:nvSpPr>
        <p:spPr>
          <a:xfrm>
            <a:off x="3792730" y="4222508"/>
            <a:ext cx="2434844" cy="923330"/>
          </a:xfrm>
          <a:prstGeom prst="rect">
            <a:avLst/>
          </a:prstGeom>
          <a:noFill/>
        </p:spPr>
        <p:txBody>
          <a:bodyPr wrap="square" rtlCol="0">
            <a:spAutoFit/>
          </a:bodyPr>
          <a:lstStyle/>
          <a:p>
            <a:r>
              <a:rPr lang="nb-NO" sz="900" i="1" dirty="0">
                <a:solidFill>
                  <a:schemeClr val="tx1">
                    <a:alpha val="50000"/>
                  </a:schemeClr>
                </a:solidFill>
                <a:latin typeface="ClaphappyLight" panose="02000303000000000000" pitchFamily="2" charset="0"/>
                <a:ea typeface="ClaphappyLight" panose="02000303000000000000" pitchFamily="2" charset="0"/>
              </a:rPr>
              <a:t>"Barnehagen skal bidra til at </a:t>
            </a:r>
          </a:p>
          <a:p>
            <a:r>
              <a:rPr lang="nb-NO" sz="900" i="1" dirty="0">
                <a:solidFill>
                  <a:schemeClr val="tx1">
                    <a:alpha val="50000"/>
                  </a:schemeClr>
                </a:solidFill>
                <a:latin typeface="ClaphappyLight" panose="02000303000000000000" pitchFamily="2" charset="0"/>
                <a:ea typeface="ClaphappyLight" panose="02000303000000000000" pitchFamily="2" charset="0"/>
              </a:rPr>
              <a:t>alle barn føler seg sett og anerkjent for den de er,</a:t>
            </a:r>
          </a:p>
          <a:p>
            <a:r>
              <a:rPr lang="nb-NO" sz="900" i="1" dirty="0">
                <a:solidFill>
                  <a:schemeClr val="tx1">
                    <a:alpha val="50000"/>
                  </a:schemeClr>
                </a:solidFill>
                <a:latin typeface="ClaphappyLight" panose="02000303000000000000" pitchFamily="2" charset="0"/>
                <a:ea typeface="ClaphappyLight" panose="02000303000000000000" pitchFamily="2" charset="0"/>
              </a:rPr>
              <a:t>og synliggjøre den enkeltes plass og verdi i fellesskapet."</a:t>
            </a:r>
          </a:p>
          <a:p>
            <a:r>
              <a:rPr lang="nb-NO" sz="900" i="1" dirty="0">
                <a:solidFill>
                  <a:schemeClr val="tx1">
                    <a:alpha val="50000"/>
                  </a:schemeClr>
                </a:solidFill>
                <a:latin typeface="ClaphappyLight" panose="02000303000000000000" pitchFamily="2" charset="0"/>
                <a:ea typeface="ClaphappyLight" panose="02000303000000000000" pitchFamily="2" charset="0"/>
              </a:rPr>
              <a:t>(Rammeplanen)</a:t>
            </a:r>
          </a:p>
        </p:txBody>
      </p:sp>
      <p:sp>
        <p:nvSpPr>
          <p:cNvPr id="6" name="Plassholder for bunntekst 3">
            <a:extLst>
              <a:ext uri="{FF2B5EF4-FFF2-40B4-BE49-F238E27FC236}">
                <a16:creationId xmlns:a16="http://schemas.microsoft.com/office/drawing/2014/main" id="{B58BC2B8-345C-82AA-6303-CF17B4910CA4}"/>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pic>
        <p:nvPicPr>
          <p:cNvPr id="10" name="Bilde 9" descr="Et bilde som inneholder person, sko, utendørs, grunn&#10;&#10;Automatisk generert beskrivelse">
            <a:extLst>
              <a:ext uri="{FF2B5EF4-FFF2-40B4-BE49-F238E27FC236}">
                <a16:creationId xmlns:a16="http://schemas.microsoft.com/office/drawing/2014/main" id="{37D15F0A-1D7B-4A52-C79E-41374826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934" y="3497838"/>
            <a:ext cx="2080137" cy="27735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68977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3139321"/>
          </a:xfrm>
          <a:prstGeom prst="rect">
            <a:avLst/>
          </a:prstGeom>
        </p:spPr>
        <p:txBody>
          <a:bodyPr wrap="square">
            <a:spAutoFit/>
          </a:bodyPr>
          <a:lstStyle/>
          <a:p>
            <a:r>
              <a:rPr lang="nb-NO" sz="1600" b="1" dirty="0">
                <a:solidFill>
                  <a:srgbClr val="558ED5"/>
                </a:solidFill>
              </a:rPr>
              <a:t>Bærekraftig utvikling</a:t>
            </a:r>
          </a:p>
          <a:p>
            <a:r>
              <a:rPr lang="nb-NO" sz="1400" dirty="0">
                <a:latin typeface="+mj-lt"/>
              </a:rPr>
              <a:t>Vår barnehage skal være et sted som fremmer omsorg for verden vi lever i både her og nå og i fremtiden. Barna skal oppleve verdien av å ta vare på seg selv, andre og naturen. Barnehagen skal legge grunnlaget for barns evne til å tenke kritisk, handle etisk og vise solidaritet. Gjennom fagområdene skal barnehagen jobbe med bærekraftig utvikling. </a:t>
            </a:r>
          </a:p>
          <a:p>
            <a:r>
              <a:rPr lang="nb-NO" sz="1400" dirty="0"/>
              <a:t> </a:t>
            </a:r>
          </a:p>
          <a:p>
            <a:r>
              <a:rPr lang="nb-NO" sz="1400" b="1" dirty="0"/>
              <a:t>I Rakkerungan gårdsbarnehage arbeider vi for at:</a:t>
            </a:r>
            <a:endParaRPr lang="nb-NO" sz="1400" dirty="0"/>
          </a:p>
          <a:p>
            <a:pPr marL="285748" indent="-285748">
              <a:buFont typeface="Arial"/>
              <a:buChar char="•"/>
            </a:pPr>
            <a:r>
              <a:rPr lang="nb-NO" sz="1400" dirty="0">
                <a:latin typeface="+mj-lt"/>
              </a:rPr>
              <a:t>Vi gir barna erfaring med dyrestell.</a:t>
            </a:r>
          </a:p>
          <a:p>
            <a:pPr marL="285748" indent="-285748">
              <a:buFont typeface="Arial"/>
              <a:buChar char="•"/>
            </a:pPr>
            <a:r>
              <a:rPr lang="nb-NO" sz="1400" dirty="0">
                <a:latin typeface="+mj-lt"/>
              </a:rPr>
              <a:t>Vi videreutvikler grønnsakshagen.</a:t>
            </a:r>
          </a:p>
          <a:p>
            <a:pPr marL="285748" indent="-285748">
              <a:buFont typeface="Arial"/>
              <a:buChar char="•"/>
            </a:pPr>
            <a:r>
              <a:rPr lang="nb-NO" sz="1400" dirty="0">
                <a:latin typeface="+mj-lt"/>
              </a:rPr>
              <a:t>Vi skal skape gode opplevelser i naturen.</a:t>
            </a:r>
          </a:p>
          <a:p>
            <a:pPr marL="285748" indent="-285748">
              <a:buFont typeface="Arial"/>
              <a:buChar char="•"/>
            </a:pPr>
            <a:r>
              <a:rPr lang="nb-NO" sz="1400" dirty="0">
                <a:latin typeface="+mj-lt"/>
              </a:rPr>
              <a:t>Vi skal bruke natur- og gjenbruks materiale i forskjellige prosjekter.</a:t>
            </a:r>
          </a:p>
          <a:p>
            <a:pPr marL="285748" indent="-285748">
              <a:buFont typeface="Arial"/>
              <a:buChar char="•"/>
            </a:pPr>
            <a:r>
              <a:rPr lang="nb-NO" sz="1400" dirty="0">
                <a:latin typeface="+mj-lt"/>
              </a:rPr>
              <a:t>Vi har fokus på hva som er spiselig i naturen.</a:t>
            </a:r>
          </a:p>
          <a:p>
            <a:pPr marL="285748" indent="-285748">
              <a:buFont typeface="Arial"/>
              <a:buChar char="•"/>
            </a:pPr>
            <a:r>
              <a:rPr lang="nb-NO" sz="1400" dirty="0">
                <a:latin typeface="+mj-lt"/>
              </a:rPr>
              <a:t>Vi bruker lokale ressurser som sopp, bær, planter og vekster i matlagingen.</a:t>
            </a:r>
          </a:p>
          <a:p>
            <a:endParaRPr lang="nb-NO" sz="1400" b="1" dirty="0"/>
          </a:p>
        </p:txBody>
      </p:sp>
      <p:sp>
        <p:nvSpPr>
          <p:cNvPr id="3" name="Plassholder for lysbildenummer 2">
            <a:extLst>
              <a:ext uri="{FF2B5EF4-FFF2-40B4-BE49-F238E27FC236}">
                <a16:creationId xmlns:a16="http://schemas.microsoft.com/office/drawing/2014/main" id="{7A6D541F-100A-1641-8D0E-7A1206A21B5C}"/>
              </a:ext>
            </a:extLst>
          </p:cNvPr>
          <p:cNvSpPr>
            <a:spLocks noGrp="1"/>
          </p:cNvSpPr>
          <p:nvPr>
            <p:ph type="sldNum" sz="quarter" idx="12"/>
          </p:nvPr>
        </p:nvSpPr>
        <p:spPr/>
        <p:txBody>
          <a:bodyPr/>
          <a:lstStyle/>
          <a:p>
            <a:r>
              <a:rPr lang="nb-NO" dirty="0"/>
              <a:t>s.</a:t>
            </a:r>
            <a:fld id="{325755D3-EA28-0542-B948-A1FBE47D7EDF}" type="slidenum">
              <a:rPr lang="nb-NO" smtClean="0"/>
              <a:t>25</a:t>
            </a:fld>
            <a:endParaRPr lang="nb-NO" dirty="0"/>
          </a:p>
        </p:txBody>
      </p:sp>
      <p:sp>
        <p:nvSpPr>
          <p:cNvPr id="12" name="TekstSylinder 11">
            <a:extLst>
              <a:ext uri="{FF2B5EF4-FFF2-40B4-BE49-F238E27FC236}">
                <a16:creationId xmlns:a16="http://schemas.microsoft.com/office/drawing/2014/main" id="{854D4275-A6DF-C249-BB38-EE9BE28E566F}"/>
              </a:ext>
            </a:extLst>
          </p:cNvPr>
          <p:cNvSpPr txBox="1"/>
          <p:nvPr/>
        </p:nvSpPr>
        <p:spPr>
          <a:xfrm>
            <a:off x="3288841" y="5514598"/>
            <a:ext cx="2177199" cy="553998"/>
          </a:xfrm>
          <a:prstGeom prst="rect">
            <a:avLst/>
          </a:prstGeom>
          <a:noFill/>
        </p:spPr>
        <p:txBody>
          <a:bodyPr wrap="none" rtlCol="0">
            <a:spAutoFit/>
          </a:bodyPr>
          <a:lstStyle/>
          <a:p>
            <a:r>
              <a:rPr lang="nb-NO" sz="1000" i="1" dirty="0">
                <a:solidFill>
                  <a:schemeClr val="tx1">
                    <a:alpha val="50000"/>
                  </a:schemeClr>
                </a:solidFill>
                <a:latin typeface="ClaphappyLight" panose="02000303000000000000" pitchFamily="2" charset="0"/>
                <a:ea typeface="ClaphappyLight" panose="02000303000000000000" pitchFamily="2" charset="0"/>
              </a:rPr>
              <a:t>"Barna skal lære å ta vare på seg selv, </a:t>
            </a:r>
          </a:p>
          <a:p>
            <a:r>
              <a:rPr lang="nb-NO" sz="1000" i="1" dirty="0">
                <a:solidFill>
                  <a:schemeClr val="tx1">
                    <a:alpha val="50000"/>
                  </a:schemeClr>
                </a:solidFill>
                <a:latin typeface="ClaphappyLight" panose="02000303000000000000" pitchFamily="2" charset="0"/>
                <a:ea typeface="ClaphappyLight" panose="02000303000000000000" pitchFamily="2" charset="0"/>
              </a:rPr>
              <a:t>hverandre og naturen"</a:t>
            </a:r>
          </a:p>
          <a:p>
            <a:r>
              <a:rPr lang="nb-NO" sz="1000" i="1" dirty="0">
                <a:solidFill>
                  <a:schemeClr val="tx1">
                    <a:alpha val="50000"/>
                  </a:schemeClr>
                </a:solidFill>
                <a:latin typeface="ClaphappyLight" panose="02000303000000000000" pitchFamily="2" charset="0"/>
                <a:ea typeface="ClaphappyLight" panose="02000303000000000000" pitchFamily="2" charset="0"/>
              </a:rPr>
              <a:t>(Rammeplanen)</a:t>
            </a:r>
          </a:p>
        </p:txBody>
      </p:sp>
      <p:sp>
        <p:nvSpPr>
          <p:cNvPr id="6" name="Plassholder for bunntekst 3">
            <a:extLst>
              <a:ext uri="{FF2B5EF4-FFF2-40B4-BE49-F238E27FC236}">
                <a16:creationId xmlns:a16="http://schemas.microsoft.com/office/drawing/2014/main" id="{10448BF1-8E84-BCF9-CAE5-E78DCC2E58E4}"/>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pic>
        <p:nvPicPr>
          <p:cNvPr id="7" name="Bilde 6" descr="Et bilde som inneholder person, bolle, klær, Blandebolle&#10;&#10;Automatisk generert beskrivelse">
            <a:extLst>
              <a:ext uri="{FF2B5EF4-FFF2-40B4-BE49-F238E27FC236}">
                <a16:creationId xmlns:a16="http://schemas.microsoft.com/office/drawing/2014/main" id="{79D85E52-29E1-6363-E0DB-C56E8DD7F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040" y="3749067"/>
            <a:ext cx="3272957" cy="24501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5219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3185487"/>
          </a:xfrm>
          <a:prstGeom prst="rect">
            <a:avLst/>
          </a:prstGeom>
        </p:spPr>
        <p:txBody>
          <a:bodyPr wrap="square">
            <a:spAutoFit/>
          </a:bodyPr>
          <a:lstStyle/>
          <a:p>
            <a:r>
              <a:rPr lang="nb-NO" sz="1600" b="1" dirty="0">
                <a:solidFill>
                  <a:srgbClr val="558ED5"/>
                </a:solidFill>
              </a:rPr>
              <a:t>Livsmestring og helse</a:t>
            </a: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Vår barnehage skal være et sted som fremmer livsglede, humor, undring og medopplevelser, vi skal legge til rette for at barna blir robuste og trygge, og kjenner tilhørighet til barnehagens sosiale fellesskap. </a:t>
            </a: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Barna skal oppleve å mestre sine hverdager og liv, i trygge omgivelser med rom for utforskning og sunne helsevaner. Barnehagen skal jobbe med livsmestring og helse blant annet i møte med rammeplanens fagområder. </a:t>
            </a:r>
          </a:p>
          <a:p>
            <a:r>
              <a:rPr lang="nb-NO" sz="1400" dirty="0"/>
              <a:t> </a:t>
            </a:r>
          </a:p>
          <a:p>
            <a:r>
              <a:rPr lang="nb-NO" sz="1400" b="1" dirty="0"/>
              <a:t>I Rakkerungan gårdsbarnehage arbeider vi for at:</a:t>
            </a:r>
            <a:endParaRPr lang="nb-NO" sz="1400" dirty="0"/>
          </a:p>
          <a:p>
            <a:pPr marL="285748" indent="-285748">
              <a:buFont typeface="Arial"/>
              <a:buChar char="•"/>
            </a:pPr>
            <a:r>
              <a:rPr lang="nb-NO" sz="1400" dirty="0">
                <a:latin typeface="+mj-lt"/>
              </a:rPr>
              <a:t>Vi skal gi barna verktøy for å uttrykke følelser (eks:"Kroppen er min", barnesamtaler.)</a:t>
            </a:r>
          </a:p>
          <a:p>
            <a:pPr marL="285748" indent="-285748">
              <a:buFont typeface="Arial"/>
              <a:buChar char="•"/>
            </a:pPr>
            <a:r>
              <a:rPr lang="nb-NO" sz="1400" dirty="0">
                <a:latin typeface="+mj-lt"/>
              </a:rPr>
              <a:t>Vi tilbyr full kost, med fokus på sunn og kortreist mat.</a:t>
            </a:r>
          </a:p>
          <a:p>
            <a:pPr marL="285748" indent="-285748">
              <a:buFont typeface="Arial"/>
              <a:buChar char="•"/>
            </a:pPr>
            <a:r>
              <a:rPr lang="nb-NO" sz="1400" dirty="0">
                <a:latin typeface="+mj-lt"/>
              </a:rPr>
              <a:t>Vi skal tilrettelegge for at barna skal oppleve mestringsfølelse i sin barnehagehverdag. </a:t>
            </a:r>
          </a:p>
          <a:p>
            <a:pPr marL="285748" indent="-285748">
              <a:buFont typeface="Arial"/>
              <a:buChar char="•"/>
            </a:pPr>
            <a:r>
              <a:rPr lang="nb-NO" sz="1400" dirty="0">
                <a:latin typeface="+mj-lt"/>
              </a:rPr>
              <a:t>Alle barn får tilbud om hvile i løpet av dagen.</a:t>
            </a:r>
          </a:p>
          <a:p>
            <a:pPr marL="285748" indent="-285748">
              <a:buFont typeface="Arial"/>
              <a:buChar char="•"/>
            </a:pPr>
            <a:r>
              <a:rPr lang="nb-NO" sz="1400" dirty="0">
                <a:latin typeface="+mj-lt"/>
              </a:rPr>
              <a:t>Potte og do-trening starter på småbarnsavdeling.</a:t>
            </a:r>
          </a:p>
        </p:txBody>
      </p:sp>
      <p:sp>
        <p:nvSpPr>
          <p:cNvPr id="3" name="Plassholder for lysbildenummer 2">
            <a:extLst>
              <a:ext uri="{FF2B5EF4-FFF2-40B4-BE49-F238E27FC236}">
                <a16:creationId xmlns:a16="http://schemas.microsoft.com/office/drawing/2014/main" id="{6716BDD2-FF15-D747-9977-D715CEE8A3DD}"/>
              </a:ext>
            </a:extLst>
          </p:cNvPr>
          <p:cNvSpPr>
            <a:spLocks noGrp="1"/>
          </p:cNvSpPr>
          <p:nvPr>
            <p:ph type="sldNum" sz="quarter" idx="12"/>
          </p:nvPr>
        </p:nvSpPr>
        <p:spPr/>
        <p:txBody>
          <a:bodyPr/>
          <a:lstStyle/>
          <a:p>
            <a:r>
              <a:rPr lang="nb-NO" dirty="0"/>
              <a:t>s.</a:t>
            </a:r>
            <a:fld id="{325755D3-EA28-0542-B948-A1FBE47D7EDF}" type="slidenum">
              <a:rPr lang="nb-NO" smtClean="0"/>
              <a:t>26</a:t>
            </a:fld>
            <a:endParaRPr lang="nb-NO" dirty="0"/>
          </a:p>
        </p:txBody>
      </p:sp>
      <p:sp>
        <p:nvSpPr>
          <p:cNvPr id="5" name="Plassholder for bunntekst 3">
            <a:extLst>
              <a:ext uri="{FF2B5EF4-FFF2-40B4-BE49-F238E27FC236}">
                <a16:creationId xmlns:a16="http://schemas.microsoft.com/office/drawing/2014/main" id="{9530C500-F6D4-5745-4F0D-EDC06021B88C}"/>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pic>
        <p:nvPicPr>
          <p:cNvPr id="7" name="Bilde 6" descr="Et bilde som inneholder utendørs, skog, sko, klær&#10;&#10;Automatisk generert beskrivelse">
            <a:extLst>
              <a:ext uri="{FF2B5EF4-FFF2-40B4-BE49-F238E27FC236}">
                <a16:creationId xmlns:a16="http://schemas.microsoft.com/office/drawing/2014/main" id="{93853B35-57B3-97BF-689B-479705136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3485" y="3660876"/>
            <a:ext cx="2021605" cy="269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1845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1511632"/>
          </a:xfrm>
          <a:prstGeom prst="rect">
            <a:avLst/>
          </a:prstGeom>
        </p:spPr>
        <p:txBody>
          <a:bodyPr wrap="square">
            <a:spAutoFit/>
          </a:bodyPr>
          <a:lstStyle/>
          <a:p>
            <a:pPr defTabSz="914395" eaLnBrk="0" fontAlgn="base" hangingPunct="0">
              <a:spcBef>
                <a:spcPct val="0"/>
              </a:spcBef>
              <a:spcAft>
                <a:spcPct val="0"/>
              </a:spcAft>
            </a:pPr>
            <a:r>
              <a:rPr lang="nb-NO" altLang="nb-NO" sz="1600" b="1" dirty="0">
                <a:solidFill>
                  <a:srgbClr val="5890D6"/>
                </a:solidFill>
                <a:ea typeface="Times New Roman" panose="02020603050405020304" pitchFamily="18" charset="0"/>
                <a:cs typeface="Times New Roman" panose="02020603050405020304" pitchFamily="18" charset="0"/>
              </a:rPr>
              <a:t>B</a:t>
            </a:r>
            <a:r>
              <a:rPr lang="nb-NO" altLang="nb-NO" sz="1600" b="1" dirty="0" bmk="">
                <a:solidFill>
                  <a:srgbClr val="5890D6"/>
                </a:solidFill>
                <a:ea typeface="Times New Roman" panose="02020603050405020304" pitchFamily="18" charset="0"/>
                <a:cs typeface="Times New Roman" panose="02020603050405020304" pitchFamily="18" charset="0"/>
              </a:rPr>
              <a:t>arns rett til et trygt og godt barnehagemiljø</a:t>
            </a: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Et godt leke og læringsmiljø omfatter alle deler av det psykososiale miljøet, som vennskap, inkludering og forebygging av krenkelser, trakassering, vold og mobbing. Barnehagen skal ha nulltoleranse for alle typer krenkelser. De ansatte har aktivitetsplikt, </a:t>
            </a:r>
            <a:r>
              <a:rPr lang="nb-NO" sz="1400" dirty="0" err="1">
                <a:latin typeface="+mj-lt"/>
                <a:ea typeface="MS Mincho" panose="02020609040205080304" pitchFamily="49" charset="-128"/>
                <a:cs typeface="Arial" panose="020B0604020202020204" pitchFamily="34" charset="0"/>
              </a:rPr>
              <a:t>jfr</a:t>
            </a:r>
            <a:r>
              <a:rPr lang="nb-NO" sz="1400" dirty="0">
                <a:latin typeface="+mj-lt"/>
                <a:ea typeface="MS Mincho" panose="02020609040205080304" pitchFamily="49" charset="-128"/>
                <a:cs typeface="Arial" panose="020B0604020202020204" pitchFamily="34" charset="0"/>
              </a:rPr>
              <a:t> § 41,42 og 43 i barnehageloven, til å følge med, melde fra, undersøke og sette inn tiltak. Kristiansand kommune har utarbeidet en felles </a:t>
            </a:r>
            <a:r>
              <a:rPr lang="nb-NO" sz="1400" u="sng" dirty="0">
                <a:solidFill>
                  <a:srgbClr val="0000FF"/>
                </a:solidFill>
                <a:latin typeface="+mj-lt"/>
                <a:ea typeface="MS Mincho" panose="02020609040205080304" pitchFamily="49" charset="-128"/>
                <a:cs typeface="Arial" panose="020B0604020202020204" pitchFamily="34" charset="0"/>
                <a:hlinkClick r:id="rId2"/>
              </a:rPr>
              <a:t>veileder for arbeidet med trygt og godt barnehagemiljø</a:t>
            </a:r>
            <a:r>
              <a:rPr lang="nb-NO" sz="1400" dirty="0">
                <a:latin typeface="+mj-lt"/>
                <a:ea typeface="MS Mincho" panose="02020609040205080304" pitchFamily="49" charset="-128"/>
                <a:cs typeface="Arial" panose="020B0604020202020204" pitchFamily="34" charset="0"/>
              </a:rPr>
              <a:t>. </a:t>
            </a:r>
          </a:p>
        </p:txBody>
      </p:sp>
      <p:sp>
        <p:nvSpPr>
          <p:cNvPr id="3" name="Plassholder for lysbildenummer 2">
            <a:extLst>
              <a:ext uri="{FF2B5EF4-FFF2-40B4-BE49-F238E27FC236}">
                <a16:creationId xmlns:a16="http://schemas.microsoft.com/office/drawing/2014/main" id="{848413D2-10FE-5B41-854D-5DFB1AE732AB}"/>
              </a:ext>
            </a:extLst>
          </p:cNvPr>
          <p:cNvSpPr>
            <a:spLocks noGrp="1"/>
          </p:cNvSpPr>
          <p:nvPr>
            <p:ph type="sldNum" sz="quarter" idx="12"/>
          </p:nvPr>
        </p:nvSpPr>
        <p:spPr/>
        <p:txBody>
          <a:bodyPr/>
          <a:lstStyle/>
          <a:p>
            <a:r>
              <a:rPr lang="nb-NO" dirty="0"/>
              <a:t>s.</a:t>
            </a:r>
            <a:fld id="{325755D3-EA28-0542-B948-A1FBE47D7EDF}" type="slidenum">
              <a:rPr lang="nb-NO" smtClean="0"/>
              <a:t>27</a:t>
            </a:fld>
            <a:endParaRPr lang="nb-NO" dirty="0"/>
          </a:p>
        </p:txBody>
      </p:sp>
      <p:sp>
        <p:nvSpPr>
          <p:cNvPr id="5" name="Plassholder for bunntekst 3">
            <a:extLst>
              <a:ext uri="{FF2B5EF4-FFF2-40B4-BE49-F238E27FC236}">
                <a16:creationId xmlns:a16="http://schemas.microsoft.com/office/drawing/2014/main" id="{38F6EB28-9CDA-7E49-0953-B926E33449D2}"/>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1519033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100072" y="270933"/>
            <a:ext cx="7991856" cy="868379"/>
          </a:xfrm>
          <a:prstGeom prst="rect">
            <a:avLst/>
          </a:prstGeom>
        </p:spPr>
        <p:txBody>
          <a:bodyPr wrap="square">
            <a:spAutoFit/>
          </a:bodyPr>
          <a:lstStyle/>
          <a:p>
            <a:pPr>
              <a:lnSpc>
                <a:spcPct val="110000"/>
              </a:lnSpc>
              <a:spcAft>
                <a:spcPts val="600"/>
              </a:spcAft>
            </a:pPr>
            <a:r>
              <a:rPr lang="nb-NO" sz="1400" dirty="0">
                <a:latin typeface="+mj-lt"/>
                <a:ea typeface="MS Mincho" panose="02020609040205080304" pitchFamily="49" charset="-128"/>
                <a:cs typeface="Arial" panose="020B0604020202020204" pitchFamily="34" charset="0"/>
              </a:rPr>
              <a:t>Slik vil vår barnehage jobbe med å forebygge, avdekke, stoppe, håndtere og følge opp mobbing i tråd med barnekonvensjonen og verdiene i Rammeplanen: </a:t>
            </a:r>
          </a:p>
          <a:p>
            <a:pPr>
              <a:lnSpc>
                <a:spcPct val="110000"/>
              </a:lnSpc>
              <a:spcAft>
                <a:spcPts val="600"/>
              </a:spcAft>
            </a:pPr>
            <a:r>
              <a:rPr lang="nb-NO" sz="1400" dirty="0" err="1">
                <a:solidFill>
                  <a:srgbClr val="5890D6"/>
                </a:solidFill>
              </a:rPr>
              <a:t>Årshjul</a:t>
            </a:r>
            <a:r>
              <a:rPr lang="nb-NO" sz="1400" dirty="0">
                <a:solidFill>
                  <a:srgbClr val="5890D6"/>
                </a:solidFill>
              </a:rPr>
              <a:t> for barnehagens forebyggende arbeid</a:t>
            </a:r>
            <a:endParaRPr lang="nb-NO" sz="1400" i="1" dirty="0">
              <a:solidFill>
                <a:srgbClr val="FF0000"/>
              </a:solidFill>
              <a:ea typeface="Times New Roman" panose="02020603050405020304" pitchFamily="18" charset="0"/>
              <a:cs typeface="Times New Roman" panose="02020603050405020304" pitchFamily="18" charset="0"/>
            </a:endParaRPr>
          </a:p>
        </p:txBody>
      </p:sp>
      <p:sp>
        <p:nvSpPr>
          <p:cNvPr id="3" name="Plassholder for lysbildenummer 2">
            <a:extLst>
              <a:ext uri="{FF2B5EF4-FFF2-40B4-BE49-F238E27FC236}">
                <a16:creationId xmlns:a16="http://schemas.microsoft.com/office/drawing/2014/main" id="{848413D2-10FE-5B41-854D-5DFB1AE732AB}"/>
              </a:ext>
            </a:extLst>
          </p:cNvPr>
          <p:cNvSpPr>
            <a:spLocks noGrp="1"/>
          </p:cNvSpPr>
          <p:nvPr>
            <p:ph type="sldNum" sz="quarter" idx="12"/>
          </p:nvPr>
        </p:nvSpPr>
        <p:spPr/>
        <p:txBody>
          <a:bodyPr/>
          <a:lstStyle/>
          <a:p>
            <a:r>
              <a:rPr lang="nb-NO" dirty="0"/>
              <a:t>s.</a:t>
            </a:r>
            <a:fld id="{325755D3-EA28-0542-B948-A1FBE47D7EDF}" type="slidenum">
              <a:rPr lang="nb-NO" smtClean="0"/>
              <a:t>28</a:t>
            </a:fld>
            <a:endParaRPr lang="nb-NO" dirty="0"/>
          </a:p>
        </p:txBody>
      </p:sp>
      <p:pic>
        <p:nvPicPr>
          <p:cNvPr id="4" name="Bilde 3">
            <a:extLst>
              <a:ext uri="{FF2B5EF4-FFF2-40B4-BE49-F238E27FC236}">
                <a16:creationId xmlns:a16="http://schemas.microsoft.com/office/drawing/2014/main" id="{07D77E47-E874-A361-B5ED-541B7619589D}"/>
              </a:ext>
            </a:extLst>
          </p:cNvPr>
          <p:cNvPicPr>
            <a:picLocks noChangeAspect="1"/>
          </p:cNvPicPr>
          <p:nvPr/>
        </p:nvPicPr>
        <p:blipFill>
          <a:blip r:embed="rId2"/>
          <a:stretch>
            <a:fillRect/>
          </a:stretch>
        </p:blipFill>
        <p:spPr>
          <a:xfrm>
            <a:off x="2000393" y="1266660"/>
            <a:ext cx="4395216" cy="4962341"/>
          </a:xfrm>
          <a:prstGeom prst="rect">
            <a:avLst/>
          </a:prstGeom>
        </p:spPr>
      </p:pic>
      <p:sp>
        <p:nvSpPr>
          <p:cNvPr id="6" name="Plassholder for bunntekst 3">
            <a:extLst>
              <a:ext uri="{FF2B5EF4-FFF2-40B4-BE49-F238E27FC236}">
                <a16:creationId xmlns:a16="http://schemas.microsoft.com/office/drawing/2014/main" id="{49A35C4E-4818-8DA8-968E-06DCE2540E02}"/>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112957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4183133"/>
          </a:xfrm>
          <a:prstGeom prst="rect">
            <a:avLst/>
          </a:prstGeom>
        </p:spPr>
        <p:txBody>
          <a:bodyPr wrap="square">
            <a:spAutoFit/>
          </a:bodyPr>
          <a:lstStyle/>
          <a:p>
            <a:r>
              <a:rPr lang="nb-NO" sz="1600" b="1" dirty="0">
                <a:solidFill>
                  <a:srgbClr val="5890D6"/>
                </a:solidFill>
              </a:rPr>
              <a:t>Vurdering</a:t>
            </a:r>
          </a:p>
          <a:p>
            <a:pPr>
              <a:lnSpc>
                <a:spcPct val="110000"/>
              </a:lnSpc>
              <a:spcAft>
                <a:spcPts val="600"/>
              </a:spcAft>
            </a:pPr>
            <a:r>
              <a:rPr lang="nb-NO" sz="1400" dirty="0">
                <a:effectLst/>
                <a:latin typeface="+mj-lt"/>
                <a:ea typeface="MS Mincho" panose="02020609040205080304" pitchFamily="49" charset="-128"/>
                <a:cs typeface="Arial" panose="020B0604020202020204" pitchFamily="34" charset="0"/>
              </a:rPr>
              <a:t>Barnehagen utvikles gjennom jevnlig å vurdere det pedagogiske arbeidet. Ved å reflektere over egen praksis er målet å utvikle kvaliteten på tilbudet til beste for barna. Foreldreundersøkelsen og andre kartlegginger er viktige data for barnehagen i vurderingsarbeidet. Barnehagen har flere metodiske verktøy i vurderingsarbeidet, blant annet brukes pedagogisk analyseverktøy som PA eller SMTTE og ulike metoder for pedagogisk dokumentasjon som for eksempel bilder fra aktiviteter og rutinesituasjoner i hverdagen eller korte praksishistorier. Når barnehagen arbeider med egenvurdering og progresjon kan den pedagogiske dokumentasjonen være et verdifullt utgangspunkt for felles refleksjon og samtaler om arbeidet, som kan danne grunnlag for å utvikle stadig bedre praksis.</a:t>
            </a:r>
          </a:p>
          <a:p>
            <a:r>
              <a:rPr lang="nb-NO" sz="1400" dirty="0"/>
              <a:t> </a:t>
            </a:r>
          </a:p>
          <a:p>
            <a:r>
              <a:rPr lang="nb-NO" sz="1600" b="1" dirty="0">
                <a:solidFill>
                  <a:srgbClr val="558ED5"/>
                </a:solidFill>
              </a:rPr>
              <a:t>Progresjon</a:t>
            </a:r>
            <a:endParaRPr lang="nb-NO" sz="1600" dirty="0">
              <a:solidFill>
                <a:srgbClr val="558ED5"/>
              </a:solidFill>
            </a:endParaRPr>
          </a:p>
          <a:p>
            <a:pPr>
              <a:lnSpc>
                <a:spcPct val="110000"/>
              </a:lnSpc>
              <a:spcAft>
                <a:spcPts val="600"/>
              </a:spcAft>
            </a:pPr>
            <a:r>
              <a:rPr lang="nb-NO" sz="1400" dirty="0">
                <a:solidFill>
                  <a:srgbClr val="000000"/>
                </a:solidFill>
                <a:effectLst/>
                <a:highlight>
                  <a:srgbClr val="FFFFFF"/>
                </a:highlight>
                <a:latin typeface="+mj-lt"/>
                <a:ea typeface="MS Mincho" panose="02020609040205080304" pitchFamily="49" charset="-128"/>
                <a:cs typeface="Calibri" panose="020F0502020204030204" pitchFamily="34" charset="0"/>
              </a:rPr>
              <a:t>Barnehagen skal hver dag legge til rette for at alle barn får varierte leke-, aktivitets- og læringsmuligheter. Progresjon i barnehagen handler om at leken og barnehagens innhold skal være i utvikling, slik at alle barna kan møte nye utfordringer som vekker nysgjerrighet, lærelyst og utforskertrang. I barnehagen skal progresjon knyttes til prosesser som lek og opplevelser, og ikke til læringsmål. </a:t>
            </a:r>
            <a:r>
              <a:rPr lang="nb-NO" sz="1400" dirty="0">
                <a:effectLst/>
                <a:latin typeface="+mj-lt"/>
                <a:ea typeface="MS Mincho" panose="02020609040205080304" pitchFamily="49" charset="-128"/>
                <a:cs typeface="Arial" panose="020B0604020202020204" pitchFamily="34" charset="0"/>
              </a:rPr>
              <a:t>I vurderingsarbeidet spør vi oss: Hvordan legger vi til rette for progresjon i vår praksis når det gjelder pedagogisk innhold, arbeidsmåter, leker, materialer og utforming av fysisk miljø? (Rammeplanen, 2017, s.44) </a:t>
            </a:r>
          </a:p>
        </p:txBody>
      </p:sp>
      <p:sp>
        <p:nvSpPr>
          <p:cNvPr id="3" name="Plassholder for lysbildenummer 2">
            <a:extLst>
              <a:ext uri="{FF2B5EF4-FFF2-40B4-BE49-F238E27FC236}">
                <a16:creationId xmlns:a16="http://schemas.microsoft.com/office/drawing/2014/main" id="{6D4A1978-87A5-5041-A028-004076C47EFC}"/>
              </a:ext>
            </a:extLst>
          </p:cNvPr>
          <p:cNvSpPr>
            <a:spLocks noGrp="1"/>
          </p:cNvSpPr>
          <p:nvPr>
            <p:ph type="sldNum" sz="quarter" idx="12"/>
          </p:nvPr>
        </p:nvSpPr>
        <p:spPr/>
        <p:txBody>
          <a:bodyPr/>
          <a:lstStyle/>
          <a:p>
            <a:r>
              <a:rPr lang="nb-NO" dirty="0"/>
              <a:t>s.</a:t>
            </a:r>
            <a:fld id="{325755D3-EA28-0542-B948-A1FBE47D7EDF}" type="slidenum">
              <a:rPr lang="nb-NO" smtClean="0"/>
              <a:t>29</a:t>
            </a:fld>
            <a:endParaRPr lang="nb-NO" dirty="0"/>
          </a:p>
        </p:txBody>
      </p:sp>
      <p:sp>
        <p:nvSpPr>
          <p:cNvPr id="5" name="Plassholder for bunntekst 3">
            <a:extLst>
              <a:ext uri="{FF2B5EF4-FFF2-40B4-BE49-F238E27FC236}">
                <a16:creationId xmlns:a16="http://schemas.microsoft.com/office/drawing/2014/main" id="{598C394C-E18F-A606-3BDC-508FCCF1335D}"/>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3478905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3290581"/>
          </a:xfrm>
          <a:prstGeom prst="rect">
            <a:avLst/>
          </a:prstGeom>
        </p:spPr>
        <p:txBody>
          <a:bodyPr wrap="square">
            <a:spAutoFit/>
          </a:bodyPr>
          <a:lstStyle/>
          <a:p>
            <a:pPr>
              <a:lnSpc>
                <a:spcPct val="150000"/>
              </a:lnSpc>
            </a:pPr>
            <a:r>
              <a:rPr lang="nb-NO" sz="1400" dirty="0"/>
              <a:t>Demokrati og barns medvirkning og deltakelse .............................................................................................. 21</a:t>
            </a:r>
          </a:p>
          <a:p>
            <a:pPr>
              <a:lnSpc>
                <a:spcPct val="150000"/>
              </a:lnSpc>
            </a:pPr>
            <a:r>
              <a:rPr lang="nb-NO" sz="1400" dirty="0"/>
              <a:t>Omsorg og danning ………………………………………................................................................................................ 22</a:t>
            </a:r>
          </a:p>
          <a:p>
            <a:pPr>
              <a:lnSpc>
                <a:spcPct val="150000"/>
              </a:lnSpc>
            </a:pPr>
            <a:r>
              <a:rPr lang="nb-NO" sz="1400" dirty="0"/>
              <a:t>Kommunikasjon og språk ................................................................................................................................. 23</a:t>
            </a:r>
          </a:p>
          <a:p>
            <a:pPr>
              <a:lnSpc>
                <a:spcPct val="150000"/>
              </a:lnSpc>
            </a:pPr>
            <a:r>
              <a:rPr lang="nb-NO" sz="1400" dirty="0"/>
              <a:t>Mangfold, likestilling og gjensidig respekt ...................................................................................................... 24</a:t>
            </a:r>
          </a:p>
          <a:p>
            <a:pPr>
              <a:lnSpc>
                <a:spcPct val="150000"/>
              </a:lnSpc>
            </a:pPr>
            <a:r>
              <a:rPr lang="nb-NO" sz="1400" dirty="0"/>
              <a:t>Bærekraftig utvikling ....................................................................................................................................... 25</a:t>
            </a:r>
          </a:p>
          <a:p>
            <a:pPr>
              <a:lnSpc>
                <a:spcPct val="150000"/>
              </a:lnSpc>
            </a:pPr>
            <a:r>
              <a:rPr lang="nb-NO" sz="1400" dirty="0"/>
              <a:t>Livsmestring og helse ...................................................................................................................................... 26</a:t>
            </a:r>
          </a:p>
          <a:p>
            <a:pPr>
              <a:lnSpc>
                <a:spcPct val="150000"/>
              </a:lnSpc>
            </a:pPr>
            <a:r>
              <a:rPr lang="nb-NO" sz="1400" dirty="0"/>
              <a:t>Barns rett til et trygt og godt barnehagemiljø ................................................................................................ 27</a:t>
            </a:r>
          </a:p>
          <a:p>
            <a:pPr>
              <a:lnSpc>
                <a:spcPct val="150000"/>
              </a:lnSpc>
            </a:pPr>
            <a:r>
              <a:rPr lang="nb-NO" sz="1400" dirty="0"/>
              <a:t>Vurdering ………………………................................................................................................................................ 29</a:t>
            </a:r>
          </a:p>
          <a:p>
            <a:pPr>
              <a:lnSpc>
                <a:spcPct val="150000"/>
              </a:lnSpc>
            </a:pPr>
            <a:r>
              <a:rPr lang="nb-NO" sz="1400" dirty="0"/>
              <a:t>Plan for arbeidet …………………………………………………………………………………………………………………………………..      30</a:t>
            </a:r>
          </a:p>
          <a:p>
            <a:pPr marL="11113">
              <a:lnSpc>
                <a:spcPct val="150000"/>
              </a:lnSpc>
            </a:pPr>
            <a:r>
              <a:rPr lang="nb-NO" sz="1400" dirty="0"/>
              <a:t>Hovedsatsingsområdet vårt – TURGLEDE ....................................................................................................... 31</a:t>
            </a:r>
          </a:p>
        </p:txBody>
      </p:sp>
      <p:sp>
        <p:nvSpPr>
          <p:cNvPr id="4" name="Plassholder for lysbildenummer 3">
            <a:extLst>
              <a:ext uri="{FF2B5EF4-FFF2-40B4-BE49-F238E27FC236}">
                <a16:creationId xmlns:a16="http://schemas.microsoft.com/office/drawing/2014/main" id="{C98A528F-14BC-7901-C524-8DF3CEE6A23C}"/>
              </a:ext>
            </a:extLst>
          </p:cNvPr>
          <p:cNvSpPr>
            <a:spLocks noGrp="1"/>
          </p:cNvSpPr>
          <p:nvPr>
            <p:ph type="sldNum" sz="quarter" idx="12"/>
          </p:nvPr>
        </p:nvSpPr>
        <p:spPr/>
        <p:txBody>
          <a:bodyPr/>
          <a:lstStyle/>
          <a:p>
            <a:fld id="{325755D3-EA28-0542-B948-A1FBE47D7EDF}" type="slidenum">
              <a:rPr lang="nb-NO" smtClean="0"/>
              <a:t>3</a:t>
            </a:fld>
            <a:endParaRPr lang="nb-NO"/>
          </a:p>
        </p:txBody>
      </p:sp>
      <p:sp>
        <p:nvSpPr>
          <p:cNvPr id="5" name="Rektangel 4">
            <a:hlinkClick r:id="rId2" action="ppaction://hlinksldjump"/>
            <a:extLst>
              <a:ext uri="{FF2B5EF4-FFF2-40B4-BE49-F238E27FC236}">
                <a16:creationId xmlns:a16="http://schemas.microsoft.com/office/drawing/2014/main" id="{32E86E02-1EC5-7FDD-74DA-8E0BF3629473}"/>
              </a:ext>
            </a:extLst>
          </p:cNvPr>
          <p:cNvSpPr/>
          <p:nvPr/>
        </p:nvSpPr>
        <p:spPr>
          <a:xfrm>
            <a:off x="2159000" y="930031"/>
            <a:ext cx="7874000" cy="179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 name="Rektangel 5">
            <a:hlinkClick r:id="rId3" action="ppaction://hlinksldjump"/>
            <a:extLst>
              <a:ext uri="{FF2B5EF4-FFF2-40B4-BE49-F238E27FC236}">
                <a16:creationId xmlns:a16="http://schemas.microsoft.com/office/drawing/2014/main" id="{5C0FE6FA-CE8B-3A2E-7601-8130310E1885}"/>
              </a:ext>
            </a:extLst>
          </p:cNvPr>
          <p:cNvSpPr/>
          <p:nvPr/>
        </p:nvSpPr>
        <p:spPr>
          <a:xfrm>
            <a:off x="2159001" y="1250463"/>
            <a:ext cx="7831015" cy="156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ktangel 6">
            <a:hlinkClick r:id="rId4" action="ppaction://hlinksldjump"/>
            <a:extLst>
              <a:ext uri="{FF2B5EF4-FFF2-40B4-BE49-F238E27FC236}">
                <a16:creationId xmlns:a16="http://schemas.microsoft.com/office/drawing/2014/main" id="{1249FE5F-1C53-49C1-8446-F65141526DD8}"/>
              </a:ext>
            </a:extLst>
          </p:cNvPr>
          <p:cNvSpPr/>
          <p:nvPr/>
        </p:nvSpPr>
        <p:spPr>
          <a:xfrm>
            <a:off x="2159001" y="1563078"/>
            <a:ext cx="7831015" cy="156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hlinkClick r:id="rId5" action="ppaction://hlinksldjump"/>
            <a:extLst>
              <a:ext uri="{FF2B5EF4-FFF2-40B4-BE49-F238E27FC236}">
                <a16:creationId xmlns:a16="http://schemas.microsoft.com/office/drawing/2014/main" id="{E9E18FB4-6B80-7238-562B-F5FB9A12AB6A}"/>
              </a:ext>
            </a:extLst>
          </p:cNvPr>
          <p:cNvSpPr/>
          <p:nvPr/>
        </p:nvSpPr>
        <p:spPr>
          <a:xfrm>
            <a:off x="2159001" y="1891324"/>
            <a:ext cx="7831015" cy="156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hlinkClick r:id="rId6" action="ppaction://hlinksldjump"/>
            <a:extLst>
              <a:ext uri="{FF2B5EF4-FFF2-40B4-BE49-F238E27FC236}">
                <a16:creationId xmlns:a16="http://schemas.microsoft.com/office/drawing/2014/main" id="{0EA77E9D-C586-F881-635A-FDC5243EC4ED}"/>
              </a:ext>
            </a:extLst>
          </p:cNvPr>
          <p:cNvSpPr/>
          <p:nvPr/>
        </p:nvSpPr>
        <p:spPr>
          <a:xfrm flipH="1" flipV="1">
            <a:off x="2204719" y="2219569"/>
            <a:ext cx="7785296" cy="16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hlinkClick r:id="rId7" action="ppaction://hlinksldjump"/>
            <a:extLst>
              <a:ext uri="{FF2B5EF4-FFF2-40B4-BE49-F238E27FC236}">
                <a16:creationId xmlns:a16="http://schemas.microsoft.com/office/drawing/2014/main" id="{D7F36DFA-3A40-53DE-53C9-05B18340F329}"/>
              </a:ext>
            </a:extLst>
          </p:cNvPr>
          <p:cNvSpPr/>
          <p:nvPr/>
        </p:nvSpPr>
        <p:spPr>
          <a:xfrm>
            <a:off x="2158999" y="2532185"/>
            <a:ext cx="7785296" cy="179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hlinkClick r:id="rId8" action="ppaction://hlinksldjump"/>
            <a:extLst>
              <a:ext uri="{FF2B5EF4-FFF2-40B4-BE49-F238E27FC236}">
                <a16:creationId xmlns:a16="http://schemas.microsoft.com/office/drawing/2014/main" id="{CEDC5622-7ADC-F6AD-73F8-FC5766F43044}"/>
              </a:ext>
            </a:extLst>
          </p:cNvPr>
          <p:cNvSpPr/>
          <p:nvPr/>
        </p:nvSpPr>
        <p:spPr>
          <a:xfrm>
            <a:off x="2159001" y="2844800"/>
            <a:ext cx="7785295" cy="179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hlinkClick r:id="rId9" action="ppaction://hlinksldjump"/>
            <a:extLst>
              <a:ext uri="{FF2B5EF4-FFF2-40B4-BE49-F238E27FC236}">
                <a16:creationId xmlns:a16="http://schemas.microsoft.com/office/drawing/2014/main" id="{651FCC8C-ADEA-B008-942A-22708E265FE4}"/>
              </a:ext>
            </a:extLst>
          </p:cNvPr>
          <p:cNvSpPr/>
          <p:nvPr/>
        </p:nvSpPr>
        <p:spPr>
          <a:xfrm>
            <a:off x="2158999" y="3198404"/>
            <a:ext cx="7800010" cy="128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hlinkClick r:id="rId10" action="ppaction://hlinksldjump"/>
            <a:extLst>
              <a:ext uri="{FF2B5EF4-FFF2-40B4-BE49-F238E27FC236}">
                <a16:creationId xmlns:a16="http://schemas.microsoft.com/office/drawing/2014/main" id="{1E8D3276-5F45-3FA6-D257-F8FCFE4D52E3}"/>
              </a:ext>
            </a:extLst>
          </p:cNvPr>
          <p:cNvSpPr/>
          <p:nvPr/>
        </p:nvSpPr>
        <p:spPr>
          <a:xfrm>
            <a:off x="2158999" y="3790409"/>
            <a:ext cx="7739576" cy="200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Rektangel 2">
            <a:hlinkClick r:id="rId11" action="ppaction://hlinksldjump"/>
            <a:extLst>
              <a:ext uri="{FF2B5EF4-FFF2-40B4-BE49-F238E27FC236}">
                <a16:creationId xmlns:a16="http://schemas.microsoft.com/office/drawing/2014/main" id="{E30EB31D-D496-0837-18BA-1B518E159465}"/>
              </a:ext>
            </a:extLst>
          </p:cNvPr>
          <p:cNvSpPr/>
          <p:nvPr/>
        </p:nvSpPr>
        <p:spPr>
          <a:xfrm>
            <a:off x="2151642" y="3503610"/>
            <a:ext cx="7800010" cy="128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54104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1274644"/>
          </a:xfrm>
          <a:prstGeom prst="rect">
            <a:avLst/>
          </a:prstGeom>
        </p:spPr>
        <p:txBody>
          <a:bodyPr wrap="square">
            <a:spAutoFit/>
          </a:bodyPr>
          <a:lstStyle/>
          <a:p>
            <a:r>
              <a:rPr lang="nb-NO" sz="1600" b="1" dirty="0">
                <a:solidFill>
                  <a:srgbClr val="558ED5"/>
                </a:solidFill>
              </a:rPr>
              <a:t>Plan for arbeidet</a:t>
            </a:r>
            <a:endParaRPr lang="nb-NO" sz="1600" dirty="0">
              <a:solidFill>
                <a:srgbClr val="558ED5"/>
              </a:solidFill>
            </a:endParaRPr>
          </a:p>
          <a:p>
            <a:pPr>
              <a:lnSpc>
                <a:spcPct val="110000"/>
              </a:lnSpc>
              <a:spcAft>
                <a:spcPts val="600"/>
              </a:spcAft>
            </a:pPr>
            <a:r>
              <a:rPr lang="nb-NO" sz="1400" dirty="0">
                <a:latin typeface="+mj-lt"/>
                <a:ea typeface="MS Mincho" panose="02020609040205080304" pitchFamily="49" charset="-128"/>
                <a:cs typeface="Arial" panose="020B0604020202020204" pitchFamily="34" charset="0"/>
              </a:rPr>
              <a:t>I denne årsplanen har vi skissert noen punkter for refleksjon over egen praksis innenfor viktige områder i barnehagens tilbud. Disse punktene skal brukes i barnehagens vurderingsarbeid og i tillegg sikre progresjon. Med utgangspunkt i disse skal personalet i fellesskap vurdere egen praksis. Dette skal ligge til grunn for videre arbeid, læring og utvikling av et stadig bedre barnehagetilbud.  </a:t>
            </a:r>
          </a:p>
        </p:txBody>
      </p:sp>
      <p:sp>
        <p:nvSpPr>
          <p:cNvPr id="8" name="Plassholder for lysbildenummer 7">
            <a:extLst>
              <a:ext uri="{FF2B5EF4-FFF2-40B4-BE49-F238E27FC236}">
                <a16:creationId xmlns:a16="http://schemas.microsoft.com/office/drawing/2014/main" id="{7C0E376E-A7B9-E548-BA1E-C431CA12F0A0}"/>
              </a:ext>
            </a:extLst>
          </p:cNvPr>
          <p:cNvSpPr>
            <a:spLocks noGrp="1"/>
          </p:cNvSpPr>
          <p:nvPr>
            <p:ph type="sldNum" sz="quarter" idx="12"/>
          </p:nvPr>
        </p:nvSpPr>
        <p:spPr/>
        <p:txBody>
          <a:bodyPr/>
          <a:lstStyle/>
          <a:p>
            <a:r>
              <a:rPr lang="nb-NO" dirty="0"/>
              <a:t>s.</a:t>
            </a:r>
            <a:fld id="{325755D3-EA28-0542-B948-A1FBE47D7EDF}" type="slidenum">
              <a:rPr lang="nb-NO" smtClean="0"/>
              <a:t>30</a:t>
            </a:fld>
            <a:endParaRPr lang="nb-NO" dirty="0"/>
          </a:p>
        </p:txBody>
      </p:sp>
      <p:sp>
        <p:nvSpPr>
          <p:cNvPr id="3" name="Rektangel 2">
            <a:extLst>
              <a:ext uri="{FF2B5EF4-FFF2-40B4-BE49-F238E27FC236}">
                <a16:creationId xmlns:a16="http://schemas.microsoft.com/office/drawing/2014/main" id="{D8D03807-03F6-E541-8E2C-42CAE86BB2E3}"/>
              </a:ext>
            </a:extLst>
          </p:cNvPr>
          <p:cNvSpPr/>
          <p:nvPr/>
        </p:nvSpPr>
        <p:spPr>
          <a:xfrm>
            <a:off x="2090928" y="2416719"/>
            <a:ext cx="7991856" cy="1415772"/>
          </a:xfrm>
          <a:prstGeom prst="rect">
            <a:avLst/>
          </a:prstGeom>
        </p:spPr>
        <p:txBody>
          <a:bodyPr wrap="square">
            <a:spAutoFit/>
          </a:bodyPr>
          <a:lstStyle/>
          <a:p>
            <a:r>
              <a:rPr lang="nb-NO" sz="1600" b="1" dirty="0">
                <a:solidFill>
                  <a:srgbClr val="5890D6"/>
                </a:solidFill>
              </a:rPr>
              <a:t>Slik vil vi jobbe med vurdering og progresjon</a:t>
            </a:r>
            <a:r>
              <a:rPr lang="nb-NO" sz="1400" b="1" dirty="0">
                <a:solidFill>
                  <a:srgbClr val="5890D6"/>
                </a:solidFill>
              </a:rPr>
              <a:t>:</a:t>
            </a:r>
            <a:endParaRPr lang="nb-NO" sz="1400" b="1" dirty="0"/>
          </a:p>
          <a:p>
            <a:pPr marL="285748" indent="-285748">
              <a:buFont typeface="Arial" panose="020B0604020202020204" pitchFamily="34" charset="0"/>
              <a:buChar char="•"/>
            </a:pPr>
            <a:r>
              <a:rPr lang="nb-NO" sz="1400" dirty="0">
                <a:latin typeface="+mj-lt"/>
              </a:rPr>
              <a:t>Gjennom pedagogisk dokumentasjon</a:t>
            </a:r>
          </a:p>
          <a:p>
            <a:pPr marL="285748" indent="-285748">
              <a:buFont typeface="Arial" panose="020B0604020202020204" pitchFamily="34" charset="0"/>
              <a:buChar char="•"/>
            </a:pPr>
            <a:r>
              <a:rPr lang="nb-NO" sz="1400" dirty="0">
                <a:latin typeface="+mj-lt"/>
              </a:rPr>
              <a:t>Bruke årsplanen aktivt på avdelingsmøter og personalmøter.</a:t>
            </a:r>
          </a:p>
          <a:p>
            <a:pPr marL="285748" indent="-285748">
              <a:buFont typeface="Arial" panose="020B0604020202020204" pitchFamily="34" charset="0"/>
              <a:buChar char="•"/>
            </a:pPr>
            <a:r>
              <a:rPr lang="nb-NO" sz="1400" dirty="0">
                <a:latin typeface="+mj-lt"/>
              </a:rPr>
              <a:t>Vi reflekter over egen praksis på møter, drøfter og vurderer hvordan vi jobber og hvordan vi ønsker å jobbe.</a:t>
            </a:r>
          </a:p>
          <a:p>
            <a:pPr marL="285748" indent="-285748">
              <a:buFont typeface="Arial" panose="020B0604020202020204" pitchFamily="34" charset="0"/>
              <a:buChar char="•"/>
            </a:pPr>
            <a:r>
              <a:rPr lang="nb-NO" sz="1400" dirty="0">
                <a:latin typeface="+mj-lt"/>
              </a:rPr>
              <a:t>Vi har fokus på voksenrollen og med det fokus på hvordan vi kan endre og bedre læringsmiljøet for barna.</a:t>
            </a:r>
          </a:p>
        </p:txBody>
      </p:sp>
      <p:sp>
        <p:nvSpPr>
          <p:cNvPr id="10" name="TekstSylinder 9">
            <a:extLst>
              <a:ext uri="{FF2B5EF4-FFF2-40B4-BE49-F238E27FC236}">
                <a16:creationId xmlns:a16="http://schemas.microsoft.com/office/drawing/2014/main" id="{7F761598-5BC2-8648-82B2-472FFA135CE6}"/>
              </a:ext>
            </a:extLst>
          </p:cNvPr>
          <p:cNvSpPr txBox="1"/>
          <p:nvPr/>
        </p:nvSpPr>
        <p:spPr>
          <a:xfrm>
            <a:off x="6763389" y="5044290"/>
            <a:ext cx="3499142" cy="954107"/>
          </a:xfrm>
          <a:prstGeom prst="rect">
            <a:avLst/>
          </a:prstGeom>
          <a:noFill/>
          <a:effectLst/>
        </p:spPr>
        <p:txBody>
          <a:bodyPr wrap="square" rtlCol="0">
            <a:spAutoFit/>
          </a:bodyPr>
          <a:lstStyle/>
          <a:p>
            <a:r>
              <a:rPr lang="nb-NO" sz="1400" dirty="0">
                <a:solidFill>
                  <a:schemeClr val="tx1">
                    <a:alpha val="50000"/>
                  </a:schemeClr>
                </a:solidFill>
              </a:rPr>
              <a:t>Som en Reggio Emilia inspirert barnehage arbeider vi ut ifra følgende tanke: </a:t>
            </a:r>
            <a:r>
              <a:rPr lang="nb-NO" sz="1400" i="1" dirty="0">
                <a:solidFill>
                  <a:schemeClr val="tx1">
                    <a:alpha val="50000"/>
                  </a:schemeClr>
                </a:solidFill>
              </a:rPr>
              <a:t>«Det man hører glemmer man, det man ser husker man, det man gjør forstår man.»</a:t>
            </a:r>
            <a:r>
              <a:rPr lang="nb-NO" sz="1400" b="1" dirty="0">
                <a:solidFill>
                  <a:schemeClr val="tx1">
                    <a:alpha val="50000"/>
                  </a:schemeClr>
                </a:solidFill>
              </a:rPr>
              <a:t>  </a:t>
            </a:r>
            <a:r>
              <a:rPr lang="nb-NO" sz="1400" dirty="0">
                <a:solidFill>
                  <a:schemeClr val="tx1">
                    <a:alpha val="50000"/>
                  </a:schemeClr>
                </a:solidFill>
              </a:rPr>
              <a:t>- Loris </a:t>
            </a:r>
            <a:r>
              <a:rPr lang="nb-NO" sz="1400" dirty="0" err="1">
                <a:solidFill>
                  <a:schemeClr val="tx1">
                    <a:alpha val="50000"/>
                  </a:schemeClr>
                </a:solidFill>
              </a:rPr>
              <a:t>Malaguzzi</a:t>
            </a:r>
            <a:r>
              <a:rPr lang="nb-NO" sz="1400" dirty="0">
                <a:solidFill>
                  <a:schemeClr val="tx1">
                    <a:alpha val="50000"/>
                  </a:schemeClr>
                </a:solidFill>
              </a:rPr>
              <a:t>.</a:t>
            </a:r>
            <a:r>
              <a:rPr lang="nb-NO" sz="1400" dirty="0"/>
              <a:t> </a:t>
            </a:r>
          </a:p>
        </p:txBody>
      </p:sp>
      <p:sp>
        <p:nvSpPr>
          <p:cNvPr id="5" name="Plassholder for bunntekst 3">
            <a:extLst>
              <a:ext uri="{FF2B5EF4-FFF2-40B4-BE49-F238E27FC236}">
                <a16:creationId xmlns:a16="http://schemas.microsoft.com/office/drawing/2014/main" id="{32D4C120-BB13-D13A-10D4-E74975DB9DBE}"/>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3406259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661223"/>
            <a:ext cx="7991856" cy="5535554"/>
          </a:xfrm>
          <a:prstGeom prst="rect">
            <a:avLst/>
          </a:prstGeom>
        </p:spPr>
        <p:txBody>
          <a:bodyPr wrap="square">
            <a:spAutoFit/>
          </a:bodyPr>
          <a:lstStyle/>
          <a:p>
            <a:pPr algn="ctr"/>
            <a:r>
              <a:rPr lang="nb-NO" sz="1600" b="1" dirty="0">
                <a:solidFill>
                  <a:srgbClr val="558ED5"/>
                </a:solidFill>
              </a:rPr>
              <a:t>Hovedsatsningsområdet</a:t>
            </a:r>
          </a:p>
          <a:p>
            <a:pPr>
              <a:lnSpc>
                <a:spcPct val="106000"/>
              </a:lnSpc>
              <a:spcAft>
                <a:spcPts val="800"/>
              </a:spcAft>
            </a:pPr>
            <a:r>
              <a:rPr lang="nb-NO" sz="1400" b="1" dirty="0">
                <a:solidFill>
                  <a:schemeClr val="accent6"/>
                </a:solidFill>
                <a:latin typeface="+mj-lt"/>
              </a:rPr>
              <a:t>TURGLEDE</a:t>
            </a:r>
            <a:r>
              <a:rPr lang="nb-NO" sz="1400" dirty="0">
                <a:solidFill>
                  <a:srgbClr val="00B050"/>
                </a:solidFill>
                <a:latin typeface="+mj-lt"/>
                <a:ea typeface="Calibri" panose="020F0502020204030204" pitchFamily="34" charset="0"/>
                <a:cs typeface="Times New Roman" panose="02020603050405020304" pitchFamily="18" charset="0"/>
              </a:rPr>
              <a:t> </a:t>
            </a:r>
            <a:r>
              <a:rPr lang="nb-NO" sz="1400" dirty="0">
                <a:latin typeface="+mj-lt"/>
                <a:ea typeface="Calibri" panose="020F0502020204030204" pitchFamily="34" charset="0"/>
                <a:cs typeface="Times New Roman" panose="02020603050405020304" pitchFamily="18" charset="0"/>
              </a:rPr>
              <a:t>vil være vårt hovedsatsningsområde i år også. Vi ønsker at alle barna skal oppleve mestring, glede og få gode opplevelser året rundt i naturen. Vi ser på naturen som en uvurderlig lek og læringsarena og ønsker å utnytte at vi har naturen rett utenfor barnehagen. </a:t>
            </a:r>
          </a:p>
          <a:p>
            <a:pPr>
              <a:lnSpc>
                <a:spcPct val="106000"/>
              </a:lnSpc>
              <a:spcAft>
                <a:spcPts val="800"/>
              </a:spcAft>
            </a:pPr>
            <a:r>
              <a:rPr lang="nb-NO" sz="1400" dirty="0">
                <a:latin typeface="+mj-lt"/>
                <a:ea typeface="Calibri" panose="020F0502020204030204" pitchFamily="34" charset="0"/>
                <a:cs typeface="Times New Roman" panose="02020603050405020304" pitchFamily="18" charset="0"/>
              </a:rPr>
              <a:t>Vi ønsker å følge årstidene og velger tema og aktiviteter på bakgrunn av disse. Når vi planlegger aktiviteter og prosjekter på tur vil vi tenke tverrfaglig. Vi vil være innom alle de sju fagområdene i Rammeplanen (</a:t>
            </a:r>
            <a:r>
              <a:rPr lang="nb-NO" sz="1400" dirty="0" err="1">
                <a:latin typeface="+mj-lt"/>
                <a:ea typeface="Calibri" panose="020F0502020204030204" pitchFamily="34" charset="0"/>
                <a:cs typeface="Times New Roman" panose="02020603050405020304" pitchFamily="18" charset="0"/>
              </a:rPr>
              <a:t>jfr</a:t>
            </a:r>
            <a:r>
              <a:rPr lang="nb-NO" sz="1400" dirty="0">
                <a:latin typeface="+mj-lt"/>
                <a:ea typeface="Calibri" panose="020F0502020204030204" pitchFamily="34" charset="0"/>
                <a:cs typeface="Times New Roman" panose="02020603050405020304" pitchFamily="18" charset="0"/>
              </a:rPr>
              <a:t> «Rammeplan for barnehagen» fra Kunnskapsdepartementet). Barns medvirkning, trygt og godt barnehagemiljø og pedagogisk dokumentasjon er områder vi ønsker å flette inn i hovedsatsningsområdet vårt. </a:t>
            </a:r>
          </a:p>
          <a:p>
            <a:pPr>
              <a:lnSpc>
                <a:spcPct val="106000"/>
              </a:lnSpc>
              <a:spcAft>
                <a:spcPts val="800"/>
              </a:spcAft>
            </a:pPr>
            <a:r>
              <a:rPr lang="nb-NO" sz="1400" b="1" i="1" dirty="0">
                <a:latin typeface="+mj-lt"/>
                <a:ea typeface="Calibri" panose="020F0502020204030204" pitchFamily="34" charset="0"/>
                <a:cs typeface="Times New Roman" panose="02020603050405020304" pitchFamily="18" charset="0"/>
              </a:rPr>
              <a:t>Barns medvirkning</a:t>
            </a:r>
            <a:r>
              <a:rPr lang="nb-NO" sz="1400" i="1" dirty="0">
                <a:latin typeface="+mj-lt"/>
                <a:ea typeface="Calibri" panose="020F0502020204030204" pitchFamily="34" charset="0"/>
                <a:cs typeface="Times New Roman" panose="02020603050405020304" pitchFamily="18" charset="0"/>
              </a:rPr>
              <a:t>:</a:t>
            </a:r>
            <a:r>
              <a:rPr lang="nb-NO" sz="1400" dirty="0">
                <a:latin typeface="+mj-lt"/>
                <a:ea typeface="Calibri" panose="020F0502020204030204" pitchFamily="34" charset="0"/>
                <a:cs typeface="Times New Roman" panose="02020603050405020304" pitchFamily="18" charset="0"/>
              </a:rPr>
              <a:t> Vi syns det er svært viktig at barnas synspunkter kommer fram og at de får være med å medvirke i sin egen hverdag. I forkant av valg av tema og aktiviteter er vi observante, vi ser hva som fenger barna og trekker de inn i planleggingen av prosjekter. Vi ønsker at barna får en deltagende rolle i planlegging, gjennomføring og evaluering. Dette tror vi vil bidra til at barna vil oppleve mer </a:t>
            </a:r>
            <a:r>
              <a:rPr lang="nb-NO" sz="1400" dirty="0" err="1">
                <a:latin typeface="+mj-lt"/>
                <a:ea typeface="Calibri" panose="020F0502020204030204" pitchFamily="34" charset="0"/>
                <a:cs typeface="Times New Roman" panose="02020603050405020304" pitchFamily="18" charset="0"/>
              </a:rPr>
              <a:t>turglede</a:t>
            </a:r>
            <a:r>
              <a:rPr lang="nb-NO" sz="1400" dirty="0">
                <a:latin typeface="+mj-lt"/>
                <a:ea typeface="Calibri" panose="020F0502020204030204" pitchFamily="34" charset="0"/>
                <a:cs typeface="Times New Roman" panose="02020603050405020304" pitchFamily="18" charset="0"/>
              </a:rPr>
              <a:t> da de får være med på hele prosessen. Dette vil for eksempel være at de får være med å pakke sekk, bestemme turmat, turmål og aktiviteter på turen og dokumentasjon i etterkant. </a:t>
            </a:r>
          </a:p>
          <a:p>
            <a:pPr>
              <a:lnSpc>
                <a:spcPct val="106000"/>
              </a:lnSpc>
              <a:spcAft>
                <a:spcPts val="800"/>
              </a:spcAft>
            </a:pPr>
            <a:r>
              <a:rPr lang="nb-NO" sz="1400" dirty="0">
                <a:latin typeface="+mj-lt"/>
                <a:ea typeface="Calibri" panose="020F0502020204030204" pitchFamily="34" charset="0"/>
                <a:cs typeface="Times New Roman" panose="02020603050405020304" pitchFamily="18" charset="0"/>
              </a:rPr>
              <a:t> </a:t>
            </a:r>
          </a:p>
          <a:p>
            <a:pPr>
              <a:lnSpc>
                <a:spcPct val="106000"/>
              </a:lnSpc>
              <a:spcAft>
                <a:spcPts val="800"/>
              </a:spcAft>
            </a:pPr>
            <a:r>
              <a:rPr lang="nb-NO" sz="1400" b="1" i="1" dirty="0">
                <a:latin typeface="+mj-lt"/>
                <a:ea typeface="Calibri" panose="020F0502020204030204" pitchFamily="34" charset="0"/>
                <a:cs typeface="Times New Roman" panose="02020603050405020304" pitchFamily="18" charset="0"/>
              </a:rPr>
              <a:t>Trygt og godt barnehagemiljø</a:t>
            </a:r>
            <a:r>
              <a:rPr lang="nb-NO" sz="1400" i="1" dirty="0">
                <a:latin typeface="+mj-lt"/>
                <a:ea typeface="Calibri" panose="020F0502020204030204" pitchFamily="34" charset="0"/>
                <a:cs typeface="Times New Roman" panose="02020603050405020304" pitchFamily="18" charset="0"/>
              </a:rPr>
              <a:t>:</a:t>
            </a:r>
            <a:r>
              <a:rPr lang="nb-NO" sz="1400" dirty="0">
                <a:latin typeface="+mj-lt"/>
                <a:ea typeface="Calibri" panose="020F0502020204030204" pitchFamily="34" charset="0"/>
                <a:cs typeface="Times New Roman" panose="02020603050405020304" pitchFamily="18" charset="0"/>
              </a:rPr>
              <a:t> Et godt leke og læringsmiljø omfatter alle deler av det psykososiale miljøet, som vennskap, inkludering og forebygging av krenkelser, trakassering, vold og mobbing. Vi mener at naturen er en godt egnet arena for å jobbe med dette. Vi opplever at ute på tur er det mindre konflikter enn inne i barnehagen og ofte bedre stemning barna i mellom. Årsaken til dette kan være flere. Blant annet er det ingen leker å krangle om, alle barna kan oppleve mestring, barna får en felles opplevelse, og det er mer plass og rom til å bearbeide og fordøye inntrykk. </a:t>
            </a:r>
          </a:p>
        </p:txBody>
      </p:sp>
      <p:sp>
        <p:nvSpPr>
          <p:cNvPr id="3" name="Plassholder for lysbildenummer 2">
            <a:extLst>
              <a:ext uri="{FF2B5EF4-FFF2-40B4-BE49-F238E27FC236}">
                <a16:creationId xmlns:a16="http://schemas.microsoft.com/office/drawing/2014/main" id="{A8821691-09F2-DE49-899E-C680795C56CC}"/>
              </a:ext>
            </a:extLst>
          </p:cNvPr>
          <p:cNvSpPr>
            <a:spLocks noGrp="1"/>
          </p:cNvSpPr>
          <p:nvPr>
            <p:ph type="sldNum" sz="quarter" idx="12"/>
          </p:nvPr>
        </p:nvSpPr>
        <p:spPr/>
        <p:txBody>
          <a:bodyPr/>
          <a:lstStyle/>
          <a:p>
            <a:r>
              <a:rPr lang="nb-NO" dirty="0"/>
              <a:t>s.</a:t>
            </a:r>
            <a:fld id="{325755D3-EA28-0542-B948-A1FBE47D7EDF}" type="slidenum">
              <a:rPr lang="nb-NO" smtClean="0"/>
              <a:t>31</a:t>
            </a:fld>
            <a:endParaRPr lang="nb-NO" dirty="0"/>
          </a:p>
        </p:txBody>
      </p:sp>
      <p:sp>
        <p:nvSpPr>
          <p:cNvPr id="5" name="Plassholder for bunntekst 3">
            <a:extLst>
              <a:ext uri="{FF2B5EF4-FFF2-40B4-BE49-F238E27FC236}">
                <a16:creationId xmlns:a16="http://schemas.microsoft.com/office/drawing/2014/main" id="{5807DCBC-778C-D4CA-A1A3-06780AE0F715}"/>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181402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1909818"/>
          </a:xfrm>
          <a:prstGeom prst="rect">
            <a:avLst/>
          </a:prstGeom>
        </p:spPr>
        <p:txBody>
          <a:bodyPr wrap="square">
            <a:spAutoFit/>
          </a:bodyPr>
          <a:lstStyle/>
          <a:p>
            <a:pPr>
              <a:lnSpc>
                <a:spcPct val="106000"/>
              </a:lnSpc>
              <a:spcAft>
                <a:spcPts val="800"/>
              </a:spcAft>
            </a:pPr>
            <a:r>
              <a:rPr lang="nb-NO" sz="1400" b="1" i="1" dirty="0">
                <a:latin typeface="+mj-lt"/>
                <a:ea typeface="Calibri" panose="020F0502020204030204" pitchFamily="34" charset="0"/>
                <a:cs typeface="Times New Roman" panose="02020603050405020304" pitchFamily="18" charset="0"/>
              </a:rPr>
              <a:t>Pedagogisk dokumentasjon</a:t>
            </a:r>
            <a:r>
              <a:rPr lang="nb-NO" sz="1400" i="1" dirty="0">
                <a:latin typeface="+mj-lt"/>
                <a:ea typeface="Calibri" panose="020F0502020204030204" pitchFamily="34" charset="0"/>
                <a:cs typeface="Times New Roman" panose="02020603050405020304" pitchFamily="18" charset="0"/>
              </a:rPr>
              <a:t>:</a:t>
            </a:r>
            <a:r>
              <a:rPr lang="nb-NO" sz="1400" b="1" dirty="0">
                <a:latin typeface="+mj-lt"/>
                <a:ea typeface="Calibri" panose="020F0502020204030204" pitchFamily="34" charset="0"/>
                <a:cs typeface="Times New Roman" panose="02020603050405020304" pitchFamily="18" charset="0"/>
              </a:rPr>
              <a:t> </a:t>
            </a:r>
            <a:r>
              <a:rPr lang="nb-NO" sz="1400" dirty="0">
                <a:latin typeface="+mj-lt"/>
                <a:ea typeface="Calibri" panose="020F0502020204030204" pitchFamily="34" charset="0"/>
                <a:cs typeface="Times New Roman" panose="02020603050405020304" pitchFamily="18" charset="0"/>
              </a:rPr>
              <a:t>I tråd med Reggio- Emilia filosofien er pedagogisk dokumentasjon et viktig redskap i vårt arbeid. Pedagogisk dokumentasjon er en synliggjøring av samspill og prosesser i barnehagehverdagen. Dette betyr i praksis at vi blant annet tar bilder av prosesser og tursteder. Vi tar bilder fra barnas perspektiv, printer ut sammen med barna og henger opp i barnehøyde. Dette innbyr til gode samtaler. Vi vil dokumentere barnas hverdag til foreldrene med tekst og bilder på </a:t>
            </a:r>
            <a:r>
              <a:rPr lang="nb-NO" sz="1400" dirty="0" err="1">
                <a:latin typeface="+mj-lt"/>
                <a:ea typeface="Calibri" panose="020F0502020204030204" pitchFamily="34" charset="0"/>
                <a:cs typeface="Times New Roman" panose="02020603050405020304" pitchFamily="18" charset="0"/>
              </a:rPr>
              <a:t>Kidplan</a:t>
            </a:r>
            <a:r>
              <a:rPr lang="nb-NO" sz="1400" dirty="0">
                <a:latin typeface="+mj-lt"/>
                <a:ea typeface="Calibri" panose="020F0502020204030204" pitchFamily="34" charset="0"/>
                <a:cs typeface="Times New Roman" panose="02020603050405020304" pitchFamily="18" charset="0"/>
              </a:rPr>
              <a:t>. Vi ønsker også å benytte oss av digitale verktøy som for eksempel </a:t>
            </a:r>
            <a:r>
              <a:rPr lang="nb-NO" sz="1400" dirty="0" err="1">
                <a:latin typeface="+mj-lt"/>
                <a:ea typeface="Calibri" panose="020F0502020204030204" pitchFamily="34" charset="0"/>
                <a:cs typeface="Times New Roman" panose="02020603050405020304" pitchFamily="18" charset="0"/>
              </a:rPr>
              <a:t>IPad</a:t>
            </a:r>
            <a:r>
              <a:rPr lang="nb-NO" sz="1400" dirty="0">
                <a:latin typeface="+mj-lt"/>
                <a:ea typeface="Calibri" panose="020F0502020204030204" pitchFamily="34" charset="0"/>
                <a:cs typeface="Times New Roman" panose="02020603050405020304" pitchFamily="18" charset="0"/>
              </a:rPr>
              <a:t> (bruke forskjellige apper for å gjenkjenne fuglelyder, insekter, planter sammen med barna). Pedagogisk dokumentasjon er en fin metode for å reflektere over og evaluere vårt arbeid med barna. </a:t>
            </a:r>
          </a:p>
        </p:txBody>
      </p:sp>
      <p:sp>
        <p:nvSpPr>
          <p:cNvPr id="3" name="Plassholder for lysbildenummer 2">
            <a:extLst>
              <a:ext uri="{FF2B5EF4-FFF2-40B4-BE49-F238E27FC236}">
                <a16:creationId xmlns:a16="http://schemas.microsoft.com/office/drawing/2014/main" id="{A8821691-09F2-DE49-899E-C680795C56CC}"/>
              </a:ext>
            </a:extLst>
          </p:cNvPr>
          <p:cNvSpPr>
            <a:spLocks noGrp="1"/>
          </p:cNvSpPr>
          <p:nvPr>
            <p:ph type="sldNum" sz="quarter" idx="12"/>
          </p:nvPr>
        </p:nvSpPr>
        <p:spPr/>
        <p:txBody>
          <a:bodyPr/>
          <a:lstStyle/>
          <a:p>
            <a:r>
              <a:rPr lang="nb-NO" dirty="0"/>
              <a:t>s.</a:t>
            </a:r>
            <a:fld id="{325755D3-EA28-0542-B948-A1FBE47D7EDF}" type="slidenum">
              <a:rPr lang="nb-NO" smtClean="0"/>
              <a:t>32</a:t>
            </a:fld>
            <a:endParaRPr lang="nb-NO" dirty="0"/>
          </a:p>
        </p:txBody>
      </p:sp>
      <p:pic>
        <p:nvPicPr>
          <p:cNvPr id="4" name="Bilde 3" descr="Et bilde som inneholder tre, gress, utendørs, person&#10;&#10;Automatisk generert beskrivelse">
            <a:extLst>
              <a:ext uri="{FF2B5EF4-FFF2-40B4-BE49-F238E27FC236}">
                <a16:creationId xmlns:a16="http://schemas.microsoft.com/office/drawing/2014/main" id="{A670DBDB-2331-7E03-AE4B-0C12E84315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204460" y="2661638"/>
            <a:ext cx="2549652" cy="3339645"/>
          </a:xfrm>
          <a:prstGeom prst="rect">
            <a:avLst/>
          </a:prstGeom>
          <a:noFill/>
          <a:ln>
            <a:noFill/>
          </a:ln>
          <a:effectLst>
            <a:outerShdw blurRad="50800" dist="38100" dir="8100000" algn="tr" rotWithShape="0">
              <a:prstClr val="black">
                <a:alpha val="40000"/>
              </a:prstClr>
            </a:outerShdw>
          </a:effectLst>
        </p:spPr>
      </p:pic>
      <p:sp>
        <p:nvSpPr>
          <p:cNvPr id="6" name="Plassholder for bunntekst 3">
            <a:extLst>
              <a:ext uri="{FF2B5EF4-FFF2-40B4-BE49-F238E27FC236}">
                <a16:creationId xmlns:a16="http://schemas.microsoft.com/office/drawing/2014/main" id="{384113C3-8ED0-F686-01DD-724FD9A5B215}"/>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2442241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2677656"/>
          </a:xfrm>
          <a:prstGeom prst="rect">
            <a:avLst/>
          </a:prstGeom>
        </p:spPr>
        <p:txBody>
          <a:bodyPr wrap="square">
            <a:spAutoFit/>
          </a:bodyPr>
          <a:lstStyle/>
          <a:p>
            <a:r>
              <a:rPr lang="nb-NO" sz="1400" b="1" dirty="0">
                <a:solidFill>
                  <a:srgbClr val="558ED5"/>
                </a:solidFill>
              </a:rPr>
              <a:t>Vår barnehage</a:t>
            </a:r>
          </a:p>
          <a:p>
            <a:r>
              <a:rPr lang="nb-NO" sz="1400" dirty="0"/>
              <a:t>Denne årsplanen skal gi et innblikk i hvordan barnehagen vil jobbe i det neste året og hva vi synes er viktig å ha fokus på i vårt arbeid for at barna skal trives og utvikle seg.  </a:t>
            </a:r>
          </a:p>
          <a:p>
            <a:endParaRPr lang="nb-NO" sz="1400" dirty="0"/>
          </a:p>
          <a:p>
            <a:r>
              <a:rPr lang="nb-NO" sz="1400" b="1" dirty="0">
                <a:solidFill>
                  <a:srgbClr val="558ED5"/>
                </a:solidFill>
              </a:rPr>
              <a:t>Rakkerungan gårdsbarnehage – hvem er vi?</a:t>
            </a:r>
            <a:endParaRPr lang="nb-NO" sz="1400" dirty="0"/>
          </a:p>
          <a:p>
            <a:r>
              <a:rPr lang="nb-NO" sz="1400" b="1" dirty="0"/>
              <a:t>Rakkerungan gårdsbarnehage ligger landlig til på Frikstad, utenfor </a:t>
            </a:r>
            <a:r>
              <a:rPr lang="nb-NO" sz="1400" b="1" dirty="0" err="1"/>
              <a:t>Tømmerstø</a:t>
            </a:r>
            <a:r>
              <a:rPr lang="nb-NO" sz="1400" b="1" dirty="0"/>
              <a:t> i Randesund, 5 minutter fra E18. Vi er en liten barnehage med plass til ca. 30 barn, fordelt på 2 avdelinger, </a:t>
            </a:r>
            <a:r>
              <a:rPr lang="nb-NO" sz="1400" b="1" i="1" dirty="0"/>
              <a:t>Småtroll</a:t>
            </a:r>
            <a:r>
              <a:rPr lang="nb-NO" sz="1400" b="1" dirty="0"/>
              <a:t> (0 – 3 år) og </a:t>
            </a:r>
            <a:r>
              <a:rPr lang="nb-NO" sz="1400" b="1" i="1" dirty="0"/>
              <a:t>Skogstroll</a:t>
            </a:r>
            <a:r>
              <a:rPr lang="nb-NO" sz="1400" b="1" dirty="0"/>
              <a:t> 3-6 år. Vi er en gårdsbarnehage og vårt hovedfokus ligger på natur og miljø og sunne tradisjoner. </a:t>
            </a:r>
            <a:endParaRPr lang="nb-NO" sz="1400" dirty="0"/>
          </a:p>
          <a:p>
            <a:r>
              <a:rPr lang="nb-NO" sz="1400" dirty="0"/>
              <a:t> </a:t>
            </a:r>
          </a:p>
          <a:p>
            <a:r>
              <a:rPr lang="nb-NO" sz="1400" dirty="0"/>
              <a:t>Barnehagen ligger i tilknytning til en gammel gård. Her er det flere dyr, blant annet minigrisen Tulla, høner og haner, påfugler, kaniner og gjess.  </a:t>
            </a:r>
          </a:p>
        </p:txBody>
      </p:sp>
      <p:sp>
        <p:nvSpPr>
          <p:cNvPr id="5" name="Plassholder for lysbildenummer 4">
            <a:extLst>
              <a:ext uri="{FF2B5EF4-FFF2-40B4-BE49-F238E27FC236}">
                <a16:creationId xmlns:a16="http://schemas.microsoft.com/office/drawing/2014/main" id="{95858ABF-BFF1-4142-A4B9-DE3C5EBA3B76}"/>
              </a:ext>
            </a:extLst>
          </p:cNvPr>
          <p:cNvSpPr>
            <a:spLocks noGrp="1"/>
          </p:cNvSpPr>
          <p:nvPr>
            <p:ph type="sldNum" sz="quarter" idx="12"/>
          </p:nvPr>
        </p:nvSpPr>
        <p:spPr/>
        <p:txBody>
          <a:bodyPr/>
          <a:lstStyle/>
          <a:p>
            <a:r>
              <a:rPr lang="nb-NO" dirty="0"/>
              <a:t>s.</a:t>
            </a:r>
            <a:fld id="{325755D3-EA28-0542-B948-A1FBE47D7EDF}" type="slidenum">
              <a:rPr lang="nb-NO" smtClean="0"/>
              <a:t>4</a:t>
            </a:fld>
            <a:endParaRPr lang="nb-NO" dirty="0"/>
          </a:p>
        </p:txBody>
      </p:sp>
      <p:sp>
        <p:nvSpPr>
          <p:cNvPr id="4" name="Plassholder for bunntekst 3">
            <a:extLst>
              <a:ext uri="{FF2B5EF4-FFF2-40B4-BE49-F238E27FC236}">
                <a16:creationId xmlns:a16="http://schemas.microsoft.com/office/drawing/2014/main" id="{2AFB9EB0-2395-6DD4-EFE5-7D4D4845E70A}"/>
              </a:ext>
            </a:extLst>
          </p:cNvPr>
          <p:cNvSpPr>
            <a:spLocks noGrp="1"/>
          </p:cNvSpPr>
          <p:nvPr>
            <p:ph type="ftr" sz="quarter" idx="11"/>
          </p:nvPr>
        </p:nvSpPr>
        <p:spPr>
          <a:xfrm>
            <a:off x="2090928" y="6356350"/>
            <a:ext cx="3272957" cy="365125"/>
          </a:xfrm>
        </p:spPr>
        <p:txBody>
          <a:body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1517053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3970318"/>
          </a:xfrm>
          <a:prstGeom prst="rect">
            <a:avLst/>
          </a:prstGeom>
        </p:spPr>
        <p:txBody>
          <a:bodyPr wrap="square">
            <a:spAutoFit/>
          </a:bodyPr>
          <a:lstStyle/>
          <a:p>
            <a:r>
              <a:rPr lang="nb-NO" sz="1400" dirty="0">
                <a:latin typeface="+mj-lt"/>
              </a:rPr>
              <a:t>Friluftsliv er også noe vi vektlegger hos oss. Barnehagehverdagen foregår mest ute, vi mener at det meste som gjøres inne kan også gjøres ute. Vi har mange flotte turområder i umiddelbar nærhet, som vi benytter oss flittig av. Det ene referanseområdet vårt er i skogen rett bak barnehagen; «Indianerleiren». Her har vi en helårslavvo med bålplass, hvor vi lager mye god mat. Barnehagen har også en egen strand ett par kilometer unna. Kjempegøy å lete etter fisk, sjøstjerner, krabber og reker og ikke minst bade på sommeren.</a:t>
            </a:r>
          </a:p>
          <a:p>
            <a:endParaRPr lang="nb-NO" sz="1400" dirty="0">
              <a:latin typeface="+mj-lt"/>
            </a:endParaRPr>
          </a:p>
          <a:p>
            <a:r>
              <a:rPr lang="nb-NO" sz="1400" dirty="0">
                <a:latin typeface="+mj-lt"/>
              </a:rPr>
              <a:t>I hagen på baksiden av barnehagen har vi vår egen grønnsakshage. Hvert år har vi prosjektet «Fra jord til bord», hvor barna får være med på å hele prosessen: så, plante, høste og spise.  Matressurser i naturen er vi også opptatte av, så mye godt og sunt rett utenfor døra!  Sunne og bevisste matvaner er en viktig del av barnehagens identitet. Vi ønsker å være kunnskapsformidler og inspirator når det gjelder mat og kosthold. Vi er en </a:t>
            </a:r>
            <a:r>
              <a:rPr lang="nb-NO" sz="1400" dirty="0" err="1">
                <a:latin typeface="+mj-lt"/>
              </a:rPr>
              <a:t>fullkost</a:t>
            </a:r>
            <a:r>
              <a:rPr lang="nb-NO" sz="1400" dirty="0">
                <a:latin typeface="+mj-lt"/>
              </a:rPr>
              <a:t> barnehage, som vil si at vi serverer alle måltidene i barnehagen – ingen medbrakt mat er nødvendig. Barna får frukt, grønnsaker, hjembakt brød og et varmmåltid servert hos oss.  </a:t>
            </a:r>
          </a:p>
          <a:p>
            <a:endParaRPr lang="nb-NO" sz="1400" dirty="0">
              <a:latin typeface="+mj-lt"/>
            </a:endParaRPr>
          </a:p>
          <a:p>
            <a:r>
              <a:rPr lang="nb-NO" sz="1400" dirty="0">
                <a:latin typeface="+mj-lt"/>
              </a:rPr>
              <a:t>Både på tur og i barnehagen blir planter, dyr, årstider, vær, landskap, bærekraftig utvikling, lokalsamfunn og tradisjoner temaer som naturlig går igjen hos oss. Her på gården ønsker vi at barna skal sitte igjen med en kunnskap og forståelse av naturen og miljøets mange sider. Nærheten til dyr og naturen fremmer barnas evne til omsorg og respekt for sine omgivelser. </a:t>
            </a:r>
          </a:p>
          <a:p>
            <a:endParaRPr lang="nb-NO" sz="1400" dirty="0"/>
          </a:p>
        </p:txBody>
      </p:sp>
      <p:sp>
        <p:nvSpPr>
          <p:cNvPr id="9" name="Plassholder for lysbildenummer 8">
            <a:extLst>
              <a:ext uri="{FF2B5EF4-FFF2-40B4-BE49-F238E27FC236}">
                <a16:creationId xmlns:a16="http://schemas.microsoft.com/office/drawing/2014/main" id="{FA64B906-4149-4E43-A9E6-A842045AE193}"/>
              </a:ext>
            </a:extLst>
          </p:cNvPr>
          <p:cNvSpPr>
            <a:spLocks noGrp="1"/>
          </p:cNvSpPr>
          <p:nvPr>
            <p:ph type="sldNum" sz="quarter" idx="12"/>
          </p:nvPr>
        </p:nvSpPr>
        <p:spPr/>
        <p:txBody>
          <a:bodyPr/>
          <a:lstStyle/>
          <a:p>
            <a:r>
              <a:rPr lang="nb-NO" dirty="0"/>
              <a:t>s.</a:t>
            </a:r>
            <a:fld id="{325755D3-EA28-0542-B948-A1FBE47D7EDF}" type="slidenum">
              <a:rPr lang="nb-NO" smtClean="0"/>
              <a:t>5</a:t>
            </a:fld>
            <a:endParaRPr lang="nb-NO" dirty="0"/>
          </a:p>
        </p:txBody>
      </p:sp>
      <p:sp>
        <p:nvSpPr>
          <p:cNvPr id="12" name="TekstSylinder 11">
            <a:extLst>
              <a:ext uri="{FF2B5EF4-FFF2-40B4-BE49-F238E27FC236}">
                <a16:creationId xmlns:a16="http://schemas.microsoft.com/office/drawing/2014/main" id="{866D90C2-65C6-3244-BF03-E8067F0310B2}"/>
              </a:ext>
            </a:extLst>
          </p:cNvPr>
          <p:cNvSpPr txBox="1"/>
          <p:nvPr/>
        </p:nvSpPr>
        <p:spPr>
          <a:xfrm>
            <a:off x="2319678" y="5231972"/>
            <a:ext cx="3634328" cy="400110"/>
          </a:xfrm>
          <a:prstGeom prst="rect">
            <a:avLst/>
          </a:prstGeom>
          <a:noFill/>
        </p:spPr>
        <p:txBody>
          <a:bodyPr wrap="none" rtlCol="0">
            <a:spAutoFit/>
          </a:bodyPr>
          <a:lstStyle/>
          <a:p>
            <a:r>
              <a:rPr lang="nb-NO" sz="1000" i="1" dirty="0">
                <a:solidFill>
                  <a:schemeClr val="tx1">
                    <a:alpha val="50000"/>
                  </a:schemeClr>
                </a:solidFill>
                <a:latin typeface="ClaphappyLight" panose="02000303000000000000" pitchFamily="2" charset="0"/>
                <a:ea typeface="ClaphappyLight" panose="02000303000000000000" pitchFamily="2" charset="0"/>
              </a:rPr>
              <a:t>"Barnehagen skal  bidra til at barn får kunnskap om dyr og dyreliv"</a:t>
            </a:r>
          </a:p>
          <a:p>
            <a:r>
              <a:rPr lang="nb-NO" sz="1000" i="1" dirty="0">
                <a:solidFill>
                  <a:schemeClr val="tx1">
                    <a:alpha val="50000"/>
                  </a:schemeClr>
                </a:solidFill>
                <a:latin typeface="ClaphappyLight" panose="02000303000000000000" pitchFamily="2" charset="0"/>
                <a:ea typeface="ClaphappyLight" panose="02000303000000000000" pitchFamily="2" charset="0"/>
              </a:rPr>
              <a:t>(Rammeplanen)</a:t>
            </a:r>
          </a:p>
        </p:txBody>
      </p:sp>
      <p:sp>
        <p:nvSpPr>
          <p:cNvPr id="5" name="Plassholder for bunntekst 3">
            <a:extLst>
              <a:ext uri="{FF2B5EF4-FFF2-40B4-BE49-F238E27FC236}">
                <a16:creationId xmlns:a16="http://schemas.microsoft.com/office/drawing/2014/main" id="{1C18BB5A-CEF1-6D67-2513-481807154421}"/>
              </a:ext>
            </a:extLst>
          </p:cNvPr>
          <p:cNvSpPr txBox="1">
            <a:spLocks/>
          </p:cNvSpPr>
          <p:nvPr/>
        </p:nvSpPr>
        <p:spPr>
          <a:xfrm>
            <a:off x="2090928"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pic>
        <p:nvPicPr>
          <p:cNvPr id="8" name="Bilde 7" descr="Et bilde som inneholder utendørs, gress, Hunderase, kjæledyr&#10;&#10;Automatisk generert beskrivelse">
            <a:extLst>
              <a:ext uri="{FF2B5EF4-FFF2-40B4-BE49-F238E27FC236}">
                <a16:creationId xmlns:a16="http://schemas.microsoft.com/office/drawing/2014/main" id="{748A4E84-E097-3AD0-3B5C-C4B8B2A92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856" y="4443885"/>
            <a:ext cx="2635045" cy="19762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699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47494" y="911324"/>
            <a:ext cx="7991856" cy="3754874"/>
          </a:xfrm>
          <a:prstGeom prst="rect">
            <a:avLst/>
          </a:prstGeom>
        </p:spPr>
        <p:txBody>
          <a:bodyPr wrap="square">
            <a:spAutoFit/>
          </a:bodyPr>
          <a:lstStyle/>
          <a:p>
            <a:r>
              <a:rPr lang="nb-NO" sz="1400" dirty="0"/>
              <a:t>Styrer: 	            Telefon: 909 60 261</a:t>
            </a:r>
          </a:p>
          <a:p>
            <a:r>
              <a:rPr lang="nb-NO" sz="1400" dirty="0"/>
              <a:t>                                   e-post: </a:t>
            </a:r>
            <a:r>
              <a:rPr lang="nb-NO" sz="1400" dirty="0">
                <a:hlinkClick r:id="rId2"/>
              </a:rPr>
              <a:t>styrer@rakkerungan.no</a:t>
            </a:r>
            <a:endParaRPr lang="nb-NO" sz="1400" dirty="0"/>
          </a:p>
          <a:p>
            <a:endParaRPr lang="nb-NO" sz="1400" dirty="0"/>
          </a:p>
          <a:p>
            <a:r>
              <a:rPr lang="nb-NO" sz="1400" dirty="0"/>
              <a:t>Småtroll:                   Telefon: 454 19 012      </a:t>
            </a:r>
          </a:p>
          <a:p>
            <a:r>
              <a:rPr lang="nb-NO" sz="1400" dirty="0"/>
              <a:t>                                   e-post: </a:t>
            </a:r>
            <a:r>
              <a:rPr lang="nb-NO" sz="1400" u="sng" dirty="0">
                <a:hlinkClick r:id="rId2"/>
              </a:rPr>
              <a:t>smaatroll@rakkerungan.no</a:t>
            </a:r>
            <a:r>
              <a:rPr lang="nb-NO" sz="1400" dirty="0">
                <a:hlinkClick r:id="rId2"/>
              </a:rPr>
              <a:t> </a:t>
            </a:r>
            <a:endParaRPr lang="nb-NO" sz="1400" dirty="0"/>
          </a:p>
          <a:p>
            <a:endParaRPr lang="nb-NO" sz="1400" dirty="0"/>
          </a:p>
          <a:p>
            <a:r>
              <a:rPr lang="nb-NO" sz="1400" dirty="0"/>
              <a:t>Skogstroll: 	            Telefon: 454 13 366      </a:t>
            </a:r>
          </a:p>
          <a:p>
            <a:r>
              <a:rPr lang="nb-NO" sz="1400" dirty="0"/>
              <a:t>                                    e-post: </a:t>
            </a:r>
            <a:r>
              <a:rPr lang="nb-NO" sz="1400" dirty="0">
                <a:hlinkClick r:id="rId2"/>
              </a:rPr>
              <a:t>utegruppa@rakkerungan.no</a:t>
            </a:r>
            <a:endParaRPr lang="nb-NO" sz="1400" dirty="0"/>
          </a:p>
          <a:p>
            <a:endParaRPr lang="nb-NO" sz="1400" b="1" dirty="0"/>
          </a:p>
          <a:p>
            <a:r>
              <a:rPr lang="nb-NO" sz="1400" dirty="0"/>
              <a:t>Hjemmeside:            </a:t>
            </a:r>
            <a:r>
              <a:rPr lang="nb-NO" sz="1400" dirty="0">
                <a:hlinkClick r:id="rId2"/>
              </a:rPr>
              <a:t>http://rakkerungangaard.barnehage.no/</a:t>
            </a:r>
            <a:endParaRPr lang="nb-NO" sz="1400" dirty="0"/>
          </a:p>
          <a:p>
            <a:endParaRPr lang="nb-NO" sz="1400" b="1" dirty="0"/>
          </a:p>
          <a:p>
            <a:r>
              <a:rPr lang="nb-NO" sz="1400" b="1" dirty="0"/>
              <a:t> </a:t>
            </a:r>
          </a:p>
          <a:p>
            <a:r>
              <a:rPr lang="nb-NO" sz="1400" b="1" dirty="0"/>
              <a:t> </a:t>
            </a:r>
            <a:r>
              <a:rPr lang="nb-NO" sz="1400" dirty="0"/>
              <a:t>Besøksadresse:       </a:t>
            </a:r>
            <a:r>
              <a:rPr lang="nb-NO" sz="1400" dirty="0" err="1"/>
              <a:t>Støleveien</a:t>
            </a:r>
            <a:r>
              <a:rPr lang="nb-NO" sz="1400" dirty="0"/>
              <a:t> 21 4639 Kristiansand</a:t>
            </a:r>
          </a:p>
          <a:p>
            <a:endParaRPr lang="nb-NO" sz="1400" b="1" dirty="0"/>
          </a:p>
          <a:p>
            <a:r>
              <a:rPr lang="nb-NO" sz="1400" b="1" dirty="0"/>
              <a:t> </a:t>
            </a:r>
            <a:r>
              <a:rPr lang="nb-NO" sz="1400" dirty="0"/>
              <a:t>Postadresse:            Rakkerungan barnehagedrift AS</a:t>
            </a:r>
          </a:p>
          <a:p>
            <a:r>
              <a:rPr lang="nb-NO" sz="1400" dirty="0"/>
              <a:t>                                    Kirsebærveien 10A 4635 Kristiansand</a:t>
            </a:r>
          </a:p>
          <a:p>
            <a:endParaRPr lang="nb-NO" sz="1400" dirty="0"/>
          </a:p>
        </p:txBody>
      </p:sp>
      <p:sp>
        <p:nvSpPr>
          <p:cNvPr id="8" name="Plassholder for lysbildenummer 7">
            <a:extLst>
              <a:ext uri="{FF2B5EF4-FFF2-40B4-BE49-F238E27FC236}">
                <a16:creationId xmlns:a16="http://schemas.microsoft.com/office/drawing/2014/main" id="{3F67D72A-5D23-164D-BF8D-C125CB2A818A}"/>
              </a:ext>
            </a:extLst>
          </p:cNvPr>
          <p:cNvSpPr>
            <a:spLocks noGrp="1"/>
          </p:cNvSpPr>
          <p:nvPr>
            <p:ph type="sldNum" sz="quarter" idx="12"/>
          </p:nvPr>
        </p:nvSpPr>
        <p:spPr/>
        <p:txBody>
          <a:bodyPr/>
          <a:lstStyle/>
          <a:p>
            <a:r>
              <a:rPr lang="nb-NO" dirty="0"/>
              <a:t>s.</a:t>
            </a:r>
            <a:fld id="{325755D3-EA28-0542-B948-A1FBE47D7EDF}" type="slidenum">
              <a:rPr lang="nb-NO" smtClean="0"/>
              <a:t>6</a:t>
            </a:fld>
            <a:endParaRPr lang="nb-NO" dirty="0"/>
          </a:p>
        </p:txBody>
      </p:sp>
      <p:sp>
        <p:nvSpPr>
          <p:cNvPr id="9" name="TekstSylinder 8">
            <a:extLst>
              <a:ext uri="{FF2B5EF4-FFF2-40B4-BE49-F238E27FC236}">
                <a16:creationId xmlns:a16="http://schemas.microsoft.com/office/drawing/2014/main" id="{6037F6BE-8597-614A-8027-B0807A9822C3}"/>
              </a:ext>
            </a:extLst>
          </p:cNvPr>
          <p:cNvSpPr txBox="1"/>
          <p:nvPr/>
        </p:nvSpPr>
        <p:spPr>
          <a:xfrm>
            <a:off x="5080563" y="316993"/>
            <a:ext cx="2030877" cy="369332"/>
          </a:xfrm>
          <a:prstGeom prst="rect">
            <a:avLst/>
          </a:prstGeom>
          <a:noFill/>
        </p:spPr>
        <p:txBody>
          <a:bodyPr wrap="none" rtlCol="0">
            <a:spAutoFit/>
          </a:bodyPr>
          <a:lstStyle/>
          <a:p>
            <a:r>
              <a:rPr lang="nb-NO" dirty="0"/>
              <a:t>Kontaktinformasjon</a:t>
            </a:r>
          </a:p>
        </p:txBody>
      </p:sp>
      <p:sp>
        <p:nvSpPr>
          <p:cNvPr id="4" name="Plassholder for bunntekst 3">
            <a:extLst>
              <a:ext uri="{FF2B5EF4-FFF2-40B4-BE49-F238E27FC236}">
                <a16:creationId xmlns:a16="http://schemas.microsoft.com/office/drawing/2014/main" id="{B6545A44-1ECB-1BA9-B7DC-B881202D4411}"/>
              </a:ext>
            </a:extLst>
          </p:cNvPr>
          <p:cNvSpPr txBox="1">
            <a:spLocks/>
          </p:cNvSpPr>
          <p:nvPr/>
        </p:nvSpPr>
        <p:spPr>
          <a:xfrm>
            <a:off x="2047494"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354574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DB3169B0-373C-AB42-AF8E-BDAD976AA955}"/>
              </a:ext>
            </a:extLst>
          </p:cNvPr>
          <p:cNvSpPr>
            <a:spLocks noGrp="1"/>
          </p:cNvSpPr>
          <p:nvPr>
            <p:ph type="sldNum" sz="quarter" idx="12"/>
          </p:nvPr>
        </p:nvSpPr>
        <p:spPr/>
        <p:txBody>
          <a:bodyPr/>
          <a:lstStyle/>
          <a:p>
            <a:r>
              <a:rPr lang="nb-NO" dirty="0"/>
              <a:t>s.</a:t>
            </a:r>
            <a:fld id="{325755D3-EA28-0542-B948-A1FBE47D7EDF}" type="slidenum">
              <a:rPr lang="nb-NO" smtClean="0"/>
              <a:t>7</a:t>
            </a:fld>
            <a:endParaRPr lang="nb-NO" dirty="0"/>
          </a:p>
        </p:txBody>
      </p:sp>
      <p:sp>
        <p:nvSpPr>
          <p:cNvPr id="5" name="Rektangel 4">
            <a:extLst>
              <a:ext uri="{FF2B5EF4-FFF2-40B4-BE49-F238E27FC236}">
                <a16:creationId xmlns:a16="http://schemas.microsoft.com/office/drawing/2014/main" id="{9A532D9F-9CE1-AD4E-982F-27515F73F696}"/>
              </a:ext>
            </a:extLst>
          </p:cNvPr>
          <p:cNvSpPr/>
          <p:nvPr/>
        </p:nvSpPr>
        <p:spPr>
          <a:xfrm>
            <a:off x="2777787" y="648522"/>
            <a:ext cx="1260000" cy="1620000"/>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 name="Rektangel 7">
            <a:extLst>
              <a:ext uri="{FF2B5EF4-FFF2-40B4-BE49-F238E27FC236}">
                <a16:creationId xmlns:a16="http://schemas.microsoft.com/office/drawing/2014/main" id="{37678215-0977-8040-886E-328C5801415D}"/>
              </a:ext>
            </a:extLst>
          </p:cNvPr>
          <p:cNvSpPr/>
          <p:nvPr/>
        </p:nvSpPr>
        <p:spPr>
          <a:xfrm>
            <a:off x="2794096" y="2703264"/>
            <a:ext cx="1260000" cy="1620000"/>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DA11F210-0859-4B4E-90B1-E8BFBA366684}"/>
              </a:ext>
            </a:extLst>
          </p:cNvPr>
          <p:cNvSpPr/>
          <p:nvPr/>
        </p:nvSpPr>
        <p:spPr>
          <a:xfrm>
            <a:off x="2777787" y="4683264"/>
            <a:ext cx="1260000" cy="1620000"/>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00556B11-12D4-A54F-B0ED-7C5B8A48F721}"/>
              </a:ext>
            </a:extLst>
          </p:cNvPr>
          <p:cNvSpPr/>
          <p:nvPr/>
        </p:nvSpPr>
        <p:spPr>
          <a:xfrm>
            <a:off x="4054749" y="648522"/>
            <a:ext cx="2481162" cy="16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5914C5FA-BA39-4741-9F58-E2EA8EF95218}"/>
              </a:ext>
            </a:extLst>
          </p:cNvPr>
          <p:cNvSpPr/>
          <p:nvPr/>
        </p:nvSpPr>
        <p:spPr>
          <a:xfrm>
            <a:off x="9298347" y="5424334"/>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ktangel 12">
            <a:extLst>
              <a:ext uri="{FF2B5EF4-FFF2-40B4-BE49-F238E27FC236}">
                <a16:creationId xmlns:a16="http://schemas.microsoft.com/office/drawing/2014/main" id="{BCC9FBEC-CC35-EF40-BFFD-C9A473C985FE}"/>
              </a:ext>
            </a:extLst>
          </p:cNvPr>
          <p:cNvSpPr/>
          <p:nvPr/>
        </p:nvSpPr>
        <p:spPr>
          <a:xfrm>
            <a:off x="8079679"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 name="TekstSylinder 15">
            <a:extLst>
              <a:ext uri="{FF2B5EF4-FFF2-40B4-BE49-F238E27FC236}">
                <a16:creationId xmlns:a16="http://schemas.microsoft.com/office/drawing/2014/main" id="{45B1DBA5-625F-AE41-AD2F-7F2A4942B3C1}"/>
              </a:ext>
            </a:extLst>
          </p:cNvPr>
          <p:cNvSpPr txBox="1"/>
          <p:nvPr/>
        </p:nvSpPr>
        <p:spPr>
          <a:xfrm>
            <a:off x="4054096" y="2703264"/>
            <a:ext cx="3600000" cy="1620000"/>
          </a:xfrm>
          <a:prstGeom prst="rect">
            <a:avLst/>
          </a:prstGeom>
          <a:noFill/>
          <a:ln>
            <a:noFill/>
          </a:ln>
        </p:spPr>
        <p:txBody>
          <a:bodyPr wrap="square" rtlCol="0">
            <a:noAutofit/>
          </a:bodyPr>
          <a:lstStyle/>
          <a:p>
            <a:r>
              <a:rPr lang="nb-NO" sz="1200" b="1" dirty="0"/>
              <a:t>Lise</a:t>
            </a:r>
          </a:p>
          <a:p>
            <a:r>
              <a:rPr lang="nb-NO" sz="1200" b="1" dirty="0"/>
              <a:t>Barnehagelærer på Småtroll. (I permisjon)</a:t>
            </a:r>
          </a:p>
          <a:p>
            <a:endParaRPr lang="nb-NO" sz="1200" dirty="0"/>
          </a:p>
          <a:p>
            <a:r>
              <a:rPr lang="nb-NO" sz="1000" dirty="0"/>
              <a:t>Lise har jobbet i Rakkerungan i 6 år.</a:t>
            </a:r>
          </a:p>
          <a:p>
            <a:r>
              <a:rPr lang="nb-NO" sz="1000" dirty="0"/>
              <a:t>Hun studerte ved Høgskolen i Innlandet og ble uteksaminert med fordypning i natur og bevegelse i 2019. Lise er glad i å bruke naturen som læringsarena og gi barna gode turopplevelser.</a:t>
            </a:r>
          </a:p>
        </p:txBody>
      </p:sp>
      <p:sp>
        <p:nvSpPr>
          <p:cNvPr id="17" name="TekstSylinder 16">
            <a:extLst>
              <a:ext uri="{FF2B5EF4-FFF2-40B4-BE49-F238E27FC236}">
                <a16:creationId xmlns:a16="http://schemas.microsoft.com/office/drawing/2014/main" id="{E6FCC255-1A50-474F-8F35-3F0F627D90C5}"/>
              </a:ext>
            </a:extLst>
          </p:cNvPr>
          <p:cNvSpPr txBox="1"/>
          <p:nvPr/>
        </p:nvSpPr>
        <p:spPr>
          <a:xfrm>
            <a:off x="4037790" y="4683264"/>
            <a:ext cx="3586881" cy="1620000"/>
          </a:xfrm>
          <a:prstGeom prst="rect">
            <a:avLst/>
          </a:prstGeom>
          <a:noFill/>
        </p:spPr>
        <p:txBody>
          <a:bodyPr wrap="square" rtlCol="0">
            <a:noAutofit/>
          </a:bodyPr>
          <a:lstStyle/>
          <a:p>
            <a:r>
              <a:rPr lang="nb-NO" sz="1200" b="1" dirty="0"/>
              <a:t>Karina</a:t>
            </a:r>
          </a:p>
          <a:p>
            <a:r>
              <a:rPr lang="nb-NO" sz="1200" b="1" dirty="0"/>
              <a:t>Medarbeider på Småtroll.</a:t>
            </a:r>
            <a:endParaRPr lang="nb-NO" sz="1200" dirty="0"/>
          </a:p>
          <a:p>
            <a:endParaRPr lang="nb-NO" sz="1200" dirty="0"/>
          </a:p>
          <a:p>
            <a:r>
              <a:rPr lang="nb-NO" sz="1000" dirty="0"/>
              <a:t>Karina har jobbet i Rakkerungan i 6 år.</a:t>
            </a:r>
          </a:p>
          <a:p>
            <a:r>
              <a:rPr lang="nb-NO" sz="1000" dirty="0"/>
              <a:t>Hun ble utdannet fagarbeider i 2018</a:t>
            </a:r>
          </a:p>
          <a:p>
            <a:r>
              <a:rPr lang="nb-NO" sz="1000" dirty="0"/>
              <a:t>Som medarbeider på Småtroll er hun et trygt og godt bidrag i barnehagen.</a:t>
            </a:r>
          </a:p>
          <a:p>
            <a:r>
              <a:rPr lang="nb-NO" sz="1000" dirty="0"/>
              <a:t>Karina er med på å gi barna gode naturopplevelser, et trygt fang og sitte på og er alltid klar for å leke.</a:t>
            </a:r>
          </a:p>
        </p:txBody>
      </p:sp>
      <p:sp>
        <p:nvSpPr>
          <p:cNvPr id="18" name="TekstSylinder 17">
            <a:extLst>
              <a:ext uri="{FF2B5EF4-FFF2-40B4-BE49-F238E27FC236}">
                <a16:creationId xmlns:a16="http://schemas.microsoft.com/office/drawing/2014/main" id="{60BCBAA9-C392-2845-A2F3-808D7FC4FC5D}"/>
              </a:ext>
            </a:extLst>
          </p:cNvPr>
          <p:cNvSpPr txBox="1"/>
          <p:nvPr/>
        </p:nvSpPr>
        <p:spPr>
          <a:xfrm>
            <a:off x="5634575" y="128885"/>
            <a:ext cx="901337" cy="369332"/>
          </a:xfrm>
          <a:prstGeom prst="rect">
            <a:avLst/>
          </a:prstGeom>
          <a:noFill/>
        </p:spPr>
        <p:txBody>
          <a:bodyPr wrap="none" rtlCol="0">
            <a:spAutoFit/>
          </a:bodyPr>
          <a:lstStyle/>
          <a:p>
            <a:r>
              <a:rPr lang="nb-NO" dirty="0"/>
              <a:t>Ansatte</a:t>
            </a:r>
          </a:p>
        </p:txBody>
      </p:sp>
      <p:sp>
        <p:nvSpPr>
          <p:cNvPr id="19" name="TekstSylinder 18">
            <a:extLst>
              <a:ext uri="{FF2B5EF4-FFF2-40B4-BE49-F238E27FC236}">
                <a16:creationId xmlns:a16="http://schemas.microsoft.com/office/drawing/2014/main" id="{FB23C57D-243F-B040-9A61-065EA0A991B0}"/>
              </a:ext>
            </a:extLst>
          </p:cNvPr>
          <p:cNvSpPr txBox="1"/>
          <p:nvPr/>
        </p:nvSpPr>
        <p:spPr>
          <a:xfrm>
            <a:off x="4037790" y="648522"/>
            <a:ext cx="3944163" cy="1620000"/>
          </a:xfrm>
          <a:prstGeom prst="rect">
            <a:avLst/>
          </a:prstGeom>
          <a:noFill/>
        </p:spPr>
        <p:txBody>
          <a:bodyPr wrap="none" rtlCol="0">
            <a:noAutofit/>
          </a:bodyPr>
          <a:lstStyle/>
          <a:p>
            <a:r>
              <a:rPr lang="nb-NO" sz="1200" b="1" dirty="0"/>
              <a:t>Cathrine </a:t>
            </a:r>
          </a:p>
          <a:p>
            <a:r>
              <a:rPr lang="nb-NO" sz="1200" b="1" dirty="0"/>
              <a:t>Pedagogisk leder på Småtroll.</a:t>
            </a:r>
            <a:endParaRPr lang="nb-NO" sz="1000" dirty="0">
              <a:latin typeface="+mj-lt"/>
            </a:endParaRPr>
          </a:p>
          <a:p>
            <a:endParaRPr lang="nb-NO" sz="1000" dirty="0">
              <a:latin typeface="+mj-lt"/>
            </a:endParaRPr>
          </a:p>
          <a:p>
            <a:r>
              <a:rPr lang="nb-NO" sz="1000" dirty="0"/>
              <a:t>Cathrine har jobbet i Rakkerungan i snart 15 år. </a:t>
            </a:r>
          </a:p>
          <a:p>
            <a:r>
              <a:rPr lang="nb-NO" sz="1000" dirty="0"/>
              <a:t>Hun studerte ved UIA og ble uteksaminert med fordypning i musikk i 2009.</a:t>
            </a:r>
          </a:p>
          <a:p>
            <a:r>
              <a:rPr lang="nb-NO" sz="1000" dirty="0"/>
              <a:t>Cathrine liker friluftsliv, lange turer og hengekøye-soving for de minste. </a:t>
            </a:r>
          </a:p>
          <a:p>
            <a:r>
              <a:rPr lang="nb-NO" sz="1000" dirty="0"/>
              <a:t>Naturbingo, matsanking og søppelplukking er faste innslag på turene</a:t>
            </a:r>
            <a:r>
              <a:rPr lang="nb-NO" sz="1000" dirty="0">
                <a:latin typeface="+mj-lt"/>
              </a:rPr>
              <a:t>.</a:t>
            </a:r>
          </a:p>
          <a:p>
            <a:endParaRPr lang="nb-NO" dirty="0"/>
          </a:p>
        </p:txBody>
      </p:sp>
      <p:sp>
        <p:nvSpPr>
          <p:cNvPr id="6" name="Plassholder for bunntekst 3">
            <a:extLst>
              <a:ext uri="{FF2B5EF4-FFF2-40B4-BE49-F238E27FC236}">
                <a16:creationId xmlns:a16="http://schemas.microsoft.com/office/drawing/2014/main" id="{266095B0-0FC6-7D83-1CE3-9C1E2C8D43DA}"/>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spTree>
    <p:extLst>
      <p:ext uri="{BB962C8B-B14F-4D97-AF65-F5344CB8AC3E}">
        <p14:creationId xmlns:p14="http://schemas.microsoft.com/office/powerpoint/2010/main" val="372813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DB3169B0-373C-AB42-AF8E-BDAD976AA955}"/>
              </a:ext>
            </a:extLst>
          </p:cNvPr>
          <p:cNvSpPr>
            <a:spLocks noGrp="1"/>
          </p:cNvSpPr>
          <p:nvPr>
            <p:ph type="sldNum" sz="quarter" idx="12"/>
          </p:nvPr>
        </p:nvSpPr>
        <p:spPr/>
        <p:txBody>
          <a:bodyPr/>
          <a:lstStyle/>
          <a:p>
            <a:r>
              <a:rPr lang="nb-NO" dirty="0"/>
              <a:t>s.</a:t>
            </a:r>
            <a:fld id="{325755D3-EA28-0542-B948-A1FBE47D7EDF}" type="slidenum">
              <a:rPr lang="nb-NO" smtClean="0"/>
              <a:t>8</a:t>
            </a:fld>
            <a:endParaRPr lang="nb-NO" dirty="0"/>
          </a:p>
        </p:txBody>
      </p:sp>
      <p:sp>
        <p:nvSpPr>
          <p:cNvPr id="5" name="Rektangel 4">
            <a:extLst>
              <a:ext uri="{FF2B5EF4-FFF2-40B4-BE49-F238E27FC236}">
                <a16:creationId xmlns:a16="http://schemas.microsoft.com/office/drawing/2014/main" id="{9A532D9F-9CE1-AD4E-982F-27515F73F696}"/>
              </a:ext>
            </a:extLst>
          </p:cNvPr>
          <p:cNvSpPr/>
          <p:nvPr/>
        </p:nvSpPr>
        <p:spPr>
          <a:xfrm>
            <a:off x="2773290" y="653797"/>
            <a:ext cx="1260000" cy="1620000"/>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 name="Rektangel 7">
            <a:extLst>
              <a:ext uri="{FF2B5EF4-FFF2-40B4-BE49-F238E27FC236}">
                <a16:creationId xmlns:a16="http://schemas.microsoft.com/office/drawing/2014/main" id="{37678215-0977-8040-886E-328C5801415D}"/>
              </a:ext>
            </a:extLst>
          </p:cNvPr>
          <p:cNvSpPr/>
          <p:nvPr/>
        </p:nvSpPr>
        <p:spPr>
          <a:xfrm>
            <a:off x="2773290" y="2613056"/>
            <a:ext cx="1260000" cy="1620000"/>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DA11F210-0859-4B4E-90B1-E8BFBA366684}"/>
              </a:ext>
            </a:extLst>
          </p:cNvPr>
          <p:cNvSpPr/>
          <p:nvPr/>
        </p:nvSpPr>
        <p:spPr>
          <a:xfrm>
            <a:off x="2771745" y="4584204"/>
            <a:ext cx="1260000" cy="1620000"/>
          </a:xfrm>
          <a:prstGeom prst="rect">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00556B11-12D4-A54F-B0ED-7C5B8A48F721}"/>
              </a:ext>
            </a:extLst>
          </p:cNvPr>
          <p:cNvSpPr/>
          <p:nvPr/>
        </p:nvSpPr>
        <p:spPr>
          <a:xfrm>
            <a:off x="2786711"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5914C5FA-BA39-4741-9F58-E2EA8EF95218}"/>
              </a:ext>
            </a:extLst>
          </p:cNvPr>
          <p:cNvSpPr/>
          <p:nvPr/>
        </p:nvSpPr>
        <p:spPr>
          <a:xfrm>
            <a:off x="5372100" y="2255864"/>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ktangel 12">
            <a:extLst>
              <a:ext uri="{FF2B5EF4-FFF2-40B4-BE49-F238E27FC236}">
                <a16:creationId xmlns:a16="http://schemas.microsoft.com/office/drawing/2014/main" id="{BCC9FBEC-CC35-EF40-BFFD-C9A473C985FE}"/>
              </a:ext>
            </a:extLst>
          </p:cNvPr>
          <p:cNvSpPr/>
          <p:nvPr/>
        </p:nvSpPr>
        <p:spPr>
          <a:xfrm>
            <a:off x="8001939"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ekstSylinder 13">
            <a:extLst>
              <a:ext uri="{FF2B5EF4-FFF2-40B4-BE49-F238E27FC236}">
                <a16:creationId xmlns:a16="http://schemas.microsoft.com/office/drawing/2014/main" id="{67102E37-48EA-D24C-9C5B-2DE65ACFF7BC}"/>
              </a:ext>
            </a:extLst>
          </p:cNvPr>
          <p:cNvSpPr txBox="1"/>
          <p:nvPr/>
        </p:nvSpPr>
        <p:spPr>
          <a:xfrm>
            <a:off x="4046711" y="641909"/>
            <a:ext cx="3600000" cy="1620000"/>
          </a:xfrm>
          <a:prstGeom prst="rect">
            <a:avLst/>
          </a:prstGeom>
          <a:noFill/>
          <a:ln>
            <a:noFill/>
          </a:ln>
        </p:spPr>
        <p:txBody>
          <a:bodyPr wrap="square" rtlCol="0">
            <a:noAutofit/>
          </a:bodyPr>
          <a:lstStyle/>
          <a:p>
            <a:r>
              <a:rPr lang="nb-NO" sz="1200" b="1" dirty="0"/>
              <a:t>Monica </a:t>
            </a:r>
          </a:p>
          <a:p>
            <a:r>
              <a:rPr lang="nb-NO" sz="1200" b="1" dirty="0"/>
              <a:t>Pedagogisk leder på Skogstroll.</a:t>
            </a:r>
          </a:p>
          <a:p>
            <a:endParaRPr lang="nb-NO" sz="1000" dirty="0"/>
          </a:p>
          <a:p>
            <a:r>
              <a:rPr lang="nb-NO" sz="1000" dirty="0"/>
              <a:t>Monica </a:t>
            </a:r>
            <a:r>
              <a:rPr lang="nb-NO" sz="1050" dirty="0"/>
              <a:t>har jobbet i Rakkerungan i 6 år og har jobbet 17 år i barnehage.  Hun studerte ved  Høgskolen i Oslo og ble uteksaminert med fordypning i </a:t>
            </a:r>
            <a:r>
              <a:rPr lang="nb-NO" sz="1050" dirty="0" err="1"/>
              <a:t>utefag</a:t>
            </a:r>
            <a:r>
              <a:rPr lang="nb-NO" sz="1050" dirty="0"/>
              <a:t> i 2005</a:t>
            </a:r>
          </a:p>
          <a:p>
            <a:r>
              <a:rPr lang="nb-NO" sz="1050" dirty="0"/>
              <a:t>Monica er ei </a:t>
            </a:r>
            <a:r>
              <a:rPr lang="nb-NO" sz="1050" dirty="0" err="1"/>
              <a:t>friluftsdame</a:t>
            </a:r>
            <a:r>
              <a:rPr lang="nb-NO" sz="1050" dirty="0"/>
              <a:t> som ser på naturen som en ressurs. Sammen med barna lager hun mat som de sanker fra naturen, gjør barna miljøbevisste og setter pris på alle årstider.</a:t>
            </a:r>
          </a:p>
        </p:txBody>
      </p:sp>
      <p:sp>
        <p:nvSpPr>
          <p:cNvPr id="16" name="TekstSylinder 15">
            <a:extLst>
              <a:ext uri="{FF2B5EF4-FFF2-40B4-BE49-F238E27FC236}">
                <a16:creationId xmlns:a16="http://schemas.microsoft.com/office/drawing/2014/main" id="{45B1DBA5-625F-AE41-AD2F-7F2A4942B3C1}"/>
              </a:ext>
            </a:extLst>
          </p:cNvPr>
          <p:cNvSpPr txBox="1"/>
          <p:nvPr/>
        </p:nvSpPr>
        <p:spPr>
          <a:xfrm>
            <a:off x="4041728" y="2613056"/>
            <a:ext cx="3600000" cy="1620000"/>
          </a:xfrm>
          <a:prstGeom prst="rect">
            <a:avLst/>
          </a:prstGeom>
          <a:noFill/>
        </p:spPr>
        <p:txBody>
          <a:bodyPr wrap="square" rtlCol="0">
            <a:noAutofit/>
          </a:bodyPr>
          <a:lstStyle/>
          <a:p>
            <a:r>
              <a:rPr lang="nb-NO" sz="1200" b="1" dirty="0"/>
              <a:t>Ella</a:t>
            </a:r>
          </a:p>
          <a:p>
            <a:r>
              <a:rPr lang="nb-NO" sz="1200" b="1" dirty="0"/>
              <a:t>Medarbeider på Skogstroll.</a:t>
            </a:r>
          </a:p>
          <a:p>
            <a:endParaRPr lang="nb-NO" sz="1200" dirty="0"/>
          </a:p>
          <a:p>
            <a:r>
              <a:rPr lang="nb-NO" sz="1000" dirty="0"/>
              <a:t>Ella har jobbet i Rakkerungan i 15 år. Hun kommer fra Filipinene og bor som nærmeste nabo til barnehagen. Ella er vår </a:t>
            </a:r>
            <a:r>
              <a:rPr lang="nb-NO" sz="1000" dirty="0" err="1"/>
              <a:t>handywoman</a:t>
            </a:r>
            <a:r>
              <a:rPr lang="nb-NO" sz="1000" dirty="0"/>
              <a:t> og blomsterdame, hun bygger og fikser sammen med barna og planter blomster og mat i kjøkkenhagen. Snekring av utekjøkken, trehytter, blomsterkasser og søppelkunst er bare noen få ting som barna lager sammen med Ella.</a:t>
            </a:r>
          </a:p>
        </p:txBody>
      </p:sp>
      <p:sp>
        <p:nvSpPr>
          <p:cNvPr id="17" name="TekstSylinder 16">
            <a:extLst>
              <a:ext uri="{FF2B5EF4-FFF2-40B4-BE49-F238E27FC236}">
                <a16:creationId xmlns:a16="http://schemas.microsoft.com/office/drawing/2014/main" id="{E6FCC255-1A50-474F-8F35-3F0F627D90C5}"/>
              </a:ext>
            </a:extLst>
          </p:cNvPr>
          <p:cNvSpPr txBox="1"/>
          <p:nvPr/>
        </p:nvSpPr>
        <p:spPr>
          <a:xfrm>
            <a:off x="4041728" y="4572812"/>
            <a:ext cx="3600000" cy="1620000"/>
          </a:xfrm>
          <a:prstGeom prst="rect">
            <a:avLst/>
          </a:prstGeom>
          <a:noFill/>
        </p:spPr>
        <p:txBody>
          <a:bodyPr wrap="square" rtlCol="0">
            <a:noAutofit/>
          </a:bodyPr>
          <a:lstStyle/>
          <a:p>
            <a:r>
              <a:rPr lang="nb-NO" sz="1200" b="1" dirty="0"/>
              <a:t>Nina</a:t>
            </a:r>
          </a:p>
          <a:p>
            <a:r>
              <a:rPr lang="nb-NO" sz="1200" b="1" dirty="0"/>
              <a:t>Medarbeider på Småtroll</a:t>
            </a:r>
            <a:endParaRPr lang="nb-NO" sz="1200" dirty="0"/>
          </a:p>
          <a:p>
            <a:endParaRPr lang="nb-NO" sz="1200" dirty="0"/>
          </a:p>
          <a:p>
            <a:r>
              <a:rPr lang="nb-NO" sz="1000" dirty="0"/>
              <a:t>Nina har jobbet i Rakkerungan i 13 år, med et opphold for flytting nordover ei stund. Hun er tilbake og ville heldigvis jobbe videre hos oss som fast vikar. Nina er ei </a:t>
            </a:r>
            <a:r>
              <a:rPr lang="nb-NO" sz="1000" dirty="0" err="1"/>
              <a:t>friluftsdame</a:t>
            </a:r>
            <a:r>
              <a:rPr lang="nb-NO" sz="1000" dirty="0"/>
              <a:t> med hjerte for hester. Hun har egne hester vi er så heldige å ha fått besøke. </a:t>
            </a:r>
          </a:p>
        </p:txBody>
      </p:sp>
      <p:sp>
        <p:nvSpPr>
          <p:cNvPr id="6" name="Plassholder for bunntekst 3">
            <a:extLst>
              <a:ext uri="{FF2B5EF4-FFF2-40B4-BE49-F238E27FC236}">
                <a16:creationId xmlns:a16="http://schemas.microsoft.com/office/drawing/2014/main" id="{E61AC071-12E9-EFE8-01A5-738377585080}"/>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2023-2024</a:t>
            </a:r>
          </a:p>
        </p:txBody>
      </p:sp>
    </p:spTree>
    <p:extLst>
      <p:ext uri="{BB962C8B-B14F-4D97-AF65-F5344CB8AC3E}">
        <p14:creationId xmlns:p14="http://schemas.microsoft.com/office/powerpoint/2010/main" val="188357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DB3169B0-373C-AB42-AF8E-BDAD976AA955}"/>
              </a:ext>
            </a:extLst>
          </p:cNvPr>
          <p:cNvSpPr>
            <a:spLocks noGrp="1"/>
          </p:cNvSpPr>
          <p:nvPr>
            <p:ph type="sldNum" sz="quarter" idx="12"/>
          </p:nvPr>
        </p:nvSpPr>
        <p:spPr/>
        <p:txBody>
          <a:bodyPr/>
          <a:lstStyle/>
          <a:p>
            <a:r>
              <a:rPr lang="nb-NO" dirty="0"/>
              <a:t>s.</a:t>
            </a:r>
            <a:fld id="{325755D3-EA28-0542-B948-A1FBE47D7EDF}" type="slidenum">
              <a:rPr lang="nb-NO" smtClean="0"/>
              <a:t>9</a:t>
            </a:fld>
            <a:endParaRPr lang="nb-NO" dirty="0"/>
          </a:p>
        </p:txBody>
      </p:sp>
      <p:sp>
        <p:nvSpPr>
          <p:cNvPr id="11" name="Rektangel 10">
            <a:extLst>
              <a:ext uri="{FF2B5EF4-FFF2-40B4-BE49-F238E27FC236}">
                <a16:creationId xmlns:a16="http://schemas.microsoft.com/office/drawing/2014/main" id="{00556B11-12D4-A54F-B0ED-7C5B8A48F721}"/>
              </a:ext>
            </a:extLst>
          </p:cNvPr>
          <p:cNvSpPr/>
          <p:nvPr/>
        </p:nvSpPr>
        <p:spPr>
          <a:xfrm>
            <a:off x="2786711"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5914C5FA-BA39-4741-9F58-E2EA8EF95218}"/>
              </a:ext>
            </a:extLst>
          </p:cNvPr>
          <p:cNvSpPr/>
          <p:nvPr/>
        </p:nvSpPr>
        <p:spPr>
          <a:xfrm>
            <a:off x="5372100" y="2255864"/>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ktangel 12">
            <a:extLst>
              <a:ext uri="{FF2B5EF4-FFF2-40B4-BE49-F238E27FC236}">
                <a16:creationId xmlns:a16="http://schemas.microsoft.com/office/drawing/2014/main" id="{BCC9FBEC-CC35-EF40-BFFD-C9A473C985FE}"/>
              </a:ext>
            </a:extLst>
          </p:cNvPr>
          <p:cNvSpPr/>
          <p:nvPr/>
        </p:nvSpPr>
        <p:spPr>
          <a:xfrm>
            <a:off x="8001939"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ekstSylinder 13">
            <a:extLst>
              <a:ext uri="{FF2B5EF4-FFF2-40B4-BE49-F238E27FC236}">
                <a16:creationId xmlns:a16="http://schemas.microsoft.com/office/drawing/2014/main" id="{67102E37-48EA-D24C-9C5B-2DE65ACFF7BC}"/>
              </a:ext>
            </a:extLst>
          </p:cNvPr>
          <p:cNvSpPr txBox="1"/>
          <p:nvPr/>
        </p:nvSpPr>
        <p:spPr>
          <a:xfrm>
            <a:off x="3975743" y="2002236"/>
            <a:ext cx="3600000" cy="1620000"/>
          </a:xfrm>
          <a:prstGeom prst="rect">
            <a:avLst/>
          </a:prstGeom>
          <a:noFill/>
          <a:ln>
            <a:noFill/>
          </a:ln>
        </p:spPr>
        <p:txBody>
          <a:bodyPr wrap="square" rtlCol="0">
            <a:noAutofit/>
          </a:bodyPr>
          <a:lstStyle/>
          <a:p>
            <a:endParaRPr lang="nb-NO" sz="1200" b="1" dirty="0"/>
          </a:p>
          <a:p>
            <a:r>
              <a:rPr lang="nb-NO" sz="1200" b="1" dirty="0"/>
              <a:t>Inga</a:t>
            </a:r>
          </a:p>
          <a:p>
            <a:r>
              <a:rPr lang="nb-NO" sz="1200" b="1" dirty="0"/>
              <a:t>Styrer</a:t>
            </a:r>
          </a:p>
          <a:p>
            <a:endParaRPr lang="nb-NO" sz="1200" b="1" dirty="0"/>
          </a:p>
          <a:p>
            <a:r>
              <a:rPr lang="nb-NO" sz="1000" dirty="0"/>
              <a:t>Inga studerte barnehagelærer ved UIA og var ferdig utdannet i 2000 med fordypning i drama.</a:t>
            </a:r>
          </a:p>
          <a:p>
            <a:r>
              <a:rPr lang="nb-NO" sz="1000" dirty="0"/>
              <a:t>Hun har lang fartstid i barnehage, først som pedagogisk leder og senere som styrer.</a:t>
            </a:r>
          </a:p>
          <a:p>
            <a:r>
              <a:rPr lang="nb-NO" sz="1000" dirty="0"/>
              <a:t>I 2022 var hun ferdig med videreutdanning for rektorer og styrere ved </a:t>
            </a:r>
            <a:r>
              <a:rPr lang="nb-NO" sz="1000" dirty="0" err="1"/>
              <a:t>UiA</a:t>
            </a:r>
            <a:r>
              <a:rPr lang="nb-NO" sz="1000" dirty="0"/>
              <a:t>.</a:t>
            </a:r>
          </a:p>
          <a:p>
            <a:r>
              <a:rPr lang="nb-NO" sz="1000" dirty="0"/>
              <a:t>Hun har et stort hjerte for Reggio Emilia pedagogikken.</a:t>
            </a:r>
          </a:p>
          <a:p>
            <a:endParaRPr lang="nb-NO" sz="1000" dirty="0"/>
          </a:p>
        </p:txBody>
      </p:sp>
      <p:sp>
        <p:nvSpPr>
          <p:cNvPr id="16" name="TekstSylinder 15">
            <a:extLst>
              <a:ext uri="{FF2B5EF4-FFF2-40B4-BE49-F238E27FC236}">
                <a16:creationId xmlns:a16="http://schemas.microsoft.com/office/drawing/2014/main" id="{45B1DBA5-625F-AE41-AD2F-7F2A4942B3C1}"/>
              </a:ext>
            </a:extLst>
          </p:cNvPr>
          <p:cNvSpPr txBox="1"/>
          <p:nvPr/>
        </p:nvSpPr>
        <p:spPr>
          <a:xfrm>
            <a:off x="3975743" y="4309452"/>
            <a:ext cx="3600000" cy="1620000"/>
          </a:xfrm>
          <a:prstGeom prst="rect">
            <a:avLst/>
          </a:prstGeom>
          <a:noFill/>
        </p:spPr>
        <p:txBody>
          <a:bodyPr wrap="square" rtlCol="0">
            <a:noAutofit/>
          </a:bodyPr>
          <a:lstStyle/>
          <a:p>
            <a:r>
              <a:rPr lang="nb-NO" sz="1200" b="1" dirty="0"/>
              <a:t>Monica</a:t>
            </a:r>
          </a:p>
          <a:p>
            <a:r>
              <a:rPr lang="nb-NO" sz="1200" b="1" dirty="0"/>
              <a:t>Eier</a:t>
            </a:r>
          </a:p>
          <a:p>
            <a:endParaRPr lang="nb-NO" sz="1200" dirty="0"/>
          </a:p>
          <a:p>
            <a:r>
              <a:rPr lang="nb-NO" sz="1000" dirty="0"/>
              <a:t>Monica startet firmaet i 2002 sammen med Anne Liv og har drevet barnehage i god stil siden.</a:t>
            </a:r>
          </a:p>
          <a:p>
            <a:r>
              <a:rPr lang="nb-NO" sz="1000" dirty="0"/>
              <a:t>Monica brenner for barnehageverden og alt det innebærer.</a:t>
            </a:r>
          </a:p>
          <a:p>
            <a:r>
              <a:rPr lang="nb-NO" sz="1000" dirty="0"/>
              <a:t>Hver dag gir hun jernet for skape gode dager for barn og voksne.</a:t>
            </a:r>
          </a:p>
        </p:txBody>
      </p:sp>
      <p:pic>
        <p:nvPicPr>
          <p:cNvPr id="18" name="Bilde 17">
            <a:extLst>
              <a:ext uri="{FF2B5EF4-FFF2-40B4-BE49-F238E27FC236}">
                <a16:creationId xmlns:a16="http://schemas.microsoft.com/office/drawing/2014/main" id="{E79A0900-236B-914C-9619-9236711A1336}"/>
              </a:ext>
            </a:extLst>
          </p:cNvPr>
          <p:cNvPicPr>
            <a:picLocks noChangeAspect="1"/>
          </p:cNvPicPr>
          <p:nvPr/>
        </p:nvPicPr>
        <p:blipFill>
          <a:blip r:embed="rId2"/>
          <a:stretch>
            <a:fillRect/>
          </a:stretch>
        </p:blipFill>
        <p:spPr>
          <a:xfrm>
            <a:off x="2752060" y="4306098"/>
            <a:ext cx="1092145" cy="1453415"/>
          </a:xfrm>
          <a:prstGeom prst="rect">
            <a:avLst/>
          </a:prstGeom>
          <a:effectLst>
            <a:outerShdw blurRad="50800" dist="38100" dir="2700000" algn="tl" rotWithShape="0">
              <a:prstClr val="black">
                <a:alpha val="40000"/>
              </a:prstClr>
            </a:outerShdw>
          </a:effectLst>
        </p:spPr>
      </p:pic>
      <p:sp>
        <p:nvSpPr>
          <p:cNvPr id="5" name="Plassholder for bunntekst 3">
            <a:extLst>
              <a:ext uri="{FF2B5EF4-FFF2-40B4-BE49-F238E27FC236}">
                <a16:creationId xmlns:a16="http://schemas.microsoft.com/office/drawing/2014/main" id="{683F51AF-F41A-AC22-1FFB-646702BC15F5}"/>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solidFill>
                  <a:schemeClr val="tx1">
                    <a:tint val="75000"/>
                    <a:alpha val="50000"/>
                  </a:schemeClr>
                </a:solidFill>
                <a:latin typeface="+mj-lt"/>
              </a:rPr>
              <a:t>Årsplan Rakkerungan gårdsbarnehage 2024 - 2025</a:t>
            </a:r>
          </a:p>
        </p:txBody>
      </p:sp>
      <p:pic>
        <p:nvPicPr>
          <p:cNvPr id="2" name="Picture 2">
            <a:extLst>
              <a:ext uri="{FF2B5EF4-FFF2-40B4-BE49-F238E27FC236}">
                <a16:creationId xmlns:a16="http://schemas.microsoft.com/office/drawing/2014/main" id="{EC6854E5-3233-6887-3A0C-38534EE5F5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62" t="18840" r="10696" b="37247"/>
          <a:stretch/>
        </p:blipFill>
        <p:spPr bwMode="auto">
          <a:xfrm>
            <a:off x="2666047" y="2172175"/>
            <a:ext cx="1260001" cy="16456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0F40A5C4-E58D-4BDD-BEE8-84C259073B0D}"/>
              </a:ext>
            </a:extLst>
          </p:cNvPr>
          <p:cNvSpPr txBox="1"/>
          <p:nvPr/>
        </p:nvSpPr>
        <p:spPr>
          <a:xfrm>
            <a:off x="3975743" y="573416"/>
            <a:ext cx="3921266" cy="1107996"/>
          </a:xfrm>
          <a:prstGeom prst="rect">
            <a:avLst/>
          </a:prstGeom>
          <a:noFill/>
        </p:spPr>
        <p:txBody>
          <a:bodyPr wrap="none" rtlCol="0">
            <a:spAutoFit/>
          </a:bodyPr>
          <a:lstStyle/>
          <a:p>
            <a:r>
              <a:rPr lang="nb-NO" sz="1200" b="1" dirty="0"/>
              <a:t>Emilie</a:t>
            </a:r>
          </a:p>
          <a:p>
            <a:r>
              <a:rPr lang="nb-NO" sz="1200" b="1" dirty="0"/>
              <a:t>Medarbeider på Skogstroll</a:t>
            </a:r>
          </a:p>
          <a:p>
            <a:endParaRPr lang="nb-NO" sz="1200" b="1" dirty="0"/>
          </a:p>
          <a:p>
            <a:r>
              <a:rPr lang="nb-NO" sz="1000" dirty="0"/>
              <a:t>Emilie har jobbet i Rakkerungan i 2 år, både på Småtroll og Skogstroll.</a:t>
            </a:r>
          </a:p>
          <a:p>
            <a:r>
              <a:rPr lang="nb-NO" sz="1000" dirty="0"/>
              <a:t>Hun er en engasjert og positiv jente som er med på å skape trygghet og </a:t>
            </a:r>
          </a:p>
          <a:p>
            <a:r>
              <a:rPr lang="nb-NO" sz="1000"/>
              <a:t>en flott hverdag </a:t>
            </a:r>
            <a:r>
              <a:rPr lang="nb-NO" sz="1000" dirty="0"/>
              <a:t>for barna.</a:t>
            </a:r>
          </a:p>
        </p:txBody>
      </p:sp>
    </p:spTree>
    <p:extLst>
      <p:ext uri="{BB962C8B-B14F-4D97-AF65-F5344CB8AC3E}">
        <p14:creationId xmlns:p14="http://schemas.microsoft.com/office/powerpoint/2010/main" val="77685450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5114</TotalTime>
  <Words>5269</Words>
  <Application>Microsoft Office PowerPoint</Application>
  <PresentationFormat>Widescreen</PresentationFormat>
  <Paragraphs>344</Paragraphs>
  <Slides>32</Slides>
  <Notes>1</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32</vt:i4>
      </vt:variant>
    </vt:vector>
  </HeadingPairs>
  <TitlesOfParts>
    <vt:vector size="42" baseType="lpstr">
      <vt:lpstr>MS Gothic</vt:lpstr>
      <vt:lpstr>MS Mincho</vt:lpstr>
      <vt:lpstr>Arial</vt:lpstr>
      <vt:lpstr>Calibri</vt:lpstr>
      <vt:lpstr>Calibri Light</vt:lpstr>
      <vt:lpstr>Cambria</vt:lpstr>
      <vt:lpstr>ClaphappyLight</vt:lpstr>
      <vt:lpstr>Symbol</vt:lpstr>
      <vt:lpstr>Times New Roman</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Cathrine Bjarkholm</dc:creator>
  <cp:lastModifiedBy>Rakkerungan Barnehagedrift</cp:lastModifiedBy>
  <cp:revision>5</cp:revision>
  <dcterms:created xsi:type="dcterms:W3CDTF">2022-08-31T21:24:17Z</dcterms:created>
  <dcterms:modified xsi:type="dcterms:W3CDTF">2024-09-05T08:28:45Z</dcterms:modified>
</cp:coreProperties>
</file>